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20" r:id="rId3"/>
    <p:sldId id="295" r:id="rId4"/>
    <p:sldId id="292" r:id="rId5"/>
    <p:sldId id="293" r:id="rId6"/>
    <p:sldId id="294" r:id="rId7"/>
    <p:sldId id="296" r:id="rId8"/>
    <p:sldId id="291" r:id="rId9"/>
    <p:sldId id="319" r:id="rId10"/>
    <p:sldId id="283" r:id="rId11"/>
    <p:sldId id="280" r:id="rId12"/>
    <p:sldId id="318" r:id="rId13"/>
    <p:sldId id="297" r:id="rId14"/>
    <p:sldId id="279" r:id="rId15"/>
    <p:sldId id="260" r:id="rId16"/>
    <p:sldId id="262" r:id="rId17"/>
    <p:sldId id="282" r:id="rId18"/>
    <p:sldId id="284" r:id="rId19"/>
    <p:sldId id="259" r:id="rId20"/>
    <p:sldId id="281" r:id="rId21"/>
    <p:sldId id="285" r:id="rId22"/>
    <p:sldId id="287" r:id="rId23"/>
    <p:sldId id="290" r:id="rId24"/>
    <p:sldId id="289" r:id="rId25"/>
    <p:sldId id="261" r:id="rId26"/>
    <p:sldId id="301" r:id="rId27"/>
    <p:sldId id="298" r:id="rId2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32F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81" autoAdjust="0"/>
    <p:restoredTop sz="94660"/>
  </p:normalViewPr>
  <p:slideViewPr>
    <p:cSldViewPr snapToGrid="0">
      <p:cViewPr>
        <p:scale>
          <a:sx n="66" d="100"/>
          <a:sy n="66" d="100"/>
        </p:scale>
        <p:origin x="38"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DDF98B-5C13-4424-AD30-8CE830C852B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B7AA6884-1C6F-40E4-9B02-6B625A8155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7703B8F-4FC7-4AAF-946D-F30CB5835FF1}"/>
              </a:ext>
            </a:extLst>
          </p:cNvPr>
          <p:cNvSpPr>
            <a:spLocks noGrp="1"/>
          </p:cNvSpPr>
          <p:nvPr>
            <p:ph type="dt" sz="half" idx="10"/>
          </p:nvPr>
        </p:nvSpPr>
        <p:spPr/>
        <p:txBody>
          <a:bodyPr/>
          <a:lstStyle/>
          <a:p>
            <a:fld id="{62693556-C7DD-4B0E-8487-927D8A5055D7}" type="datetimeFigureOut">
              <a:rPr kumimoji="1" lang="ja-JP" altLang="en-US" smtClean="0"/>
              <a:t>2020/12/15</a:t>
            </a:fld>
            <a:endParaRPr kumimoji="1" lang="ja-JP" altLang="en-US"/>
          </a:p>
        </p:txBody>
      </p:sp>
      <p:sp>
        <p:nvSpPr>
          <p:cNvPr id="5" name="フッター プレースホルダー 4">
            <a:extLst>
              <a:ext uri="{FF2B5EF4-FFF2-40B4-BE49-F238E27FC236}">
                <a16:creationId xmlns:a16="http://schemas.microsoft.com/office/drawing/2014/main" id="{DA9B5591-8198-4DC4-ACC7-DB19E957C72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C151888-BE6F-4E7F-BFE0-1BF4DD40BA3E}"/>
              </a:ext>
            </a:extLst>
          </p:cNvPr>
          <p:cNvSpPr>
            <a:spLocks noGrp="1"/>
          </p:cNvSpPr>
          <p:nvPr>
            <p:ph type="sldNum" sz="quarter" idx="12"/>
          </p:nvPr>
        </p:nvSpPr>
        <p:spPr/>
        <p:txBody>
          <a:bodyPr/>
          <a:lstStyle/>
          <a:p>
            <a:fld id="{83623DD3-F4D1-4347-882F-E0114CF46209}" type="slidenum">
              <a:rPr kumimoji="1" lang="ja-JP" altLang="en-US" smtClean="0"/>
              <a:t>‹#›</a:t>
            </a:fld>
            <a:endParaRPr kumimoji="1" lang="ja-JP" altLang="en-US"/>
          </a:p>
        </p:txBody>
      </p:sp>
    </p:spTree>
    <p:extLst>
      <p:ext uri="{BB962C8B-B14F-4D97-AF65-F5344CB8AC3E}">
        <p14:creationId xmlns:p14="http://schemas.microsoft.com/office/powerpoint/2010/main" val="1350514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BE53C-2881-4FE1-AF15-6B9F80FC20D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EB0EA8D-AE2E-4704-B0F6-E6CE892BBB8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5BA47F5-AF79-4AB4-8C42-7234B87DDB10}"/>
              </a:ext>
            </a:extLst>
          </p:cNvPr>
          <p:cNvSpPr>
            <a:spLocks noGrp="1"/>
          </p:cNvSpPr>
          <p:nvPr>
            <p:ph type="dt" sz="half" idx="10"/>
          </p:nvPr>
        </p:nvSpPr>
        <p:spPr/>
        <p:txBody>
          <a:bodyPr/>
          <a:lstStyle/>
          <a:p>
            <a:fld id="{62693556-C7DD-4B0E-8487-927D8A5055D7}" type="datetimeFigureOut">
              <a:rPr kumimoji="1" lang="ja-JP" altLang="en-US" smtClean="0"/>
              <a:t>2020/12/15</a:t>
            </a:fld>
            <a:endParaRPr kumimoji="1" lang="ja-JP" altLang="en-US"/>
          </a:p>
        </p:txBody>
      </p:sp>
      <p:sp>
        <p:nvSpPr>
          <p:cNvPr id="5" name="フッター プレースホルダー 4">
            <a:extLst>
              <a:ext uri="{FF2B5EF4-FFF2-40B4-BE49-F238E27FC236}">
                <a16:creationId xmlns:a16="http://schemas.microsoft.com/office/drawing/2014/main" id="{A3536B35-5896-4697-913E-9BFCB84B1E9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FD8D99-1666-49F8-8F37-43EE76C6C009}"/>
              </a:ext>
            </a:extLst>
          </p:cNvPr>
          <p:cNvSpPr>
            <a:spLocks noGrp="1"/>
          </p:cNvSpPr>
          <p:nvPr>
            <p:ph type="sldNum" sz="quarter" idx="12"/>
          </p:nvPr>
        </p:nvSpPr>
        <p:spPr/>
        <p:txBody>
          <a:bodyPr/>
          <a:lstStyle/>
          <a:p>
            <a:fld id="{83623DD3-F4D1-4347-882F-E0114CF46209}" type="slidenum">
              <a:rPr kumimoji="1" lang="ja-JP" altLang="en-US" smtClean="0"/>
              <a:t>‹#›</a:t>
            </a:fld>
            <a:endParaRPr kumimoji="1" lang="ja-JP" altLang="en-US"/>
          </a:p>
        </p:txBody>
      </p:sp>
    </p:spTree>
    <p:extLst>
      <p:ext uri="{BB962C8B-B14F-4D97-AF65-F5344CB8AC3E}">
        <p14:creationId xmlns:p14="http://schemas.microsoft.com/office/powerpoint/2010/main" val="2741221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223A584-CF98-4060-B5EC-C0119110F7CD}"/>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CDA21C5-ED4D-43A8-848E-386373E591F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0EBA439-7D00-420B-AC48-7A88F1F10B46}"/>
              </a:ext>
            </a:extLst>
          </p:cNvPr>
          <p:cNvSpPr>
            <a:spLocks noGrp="1"/>
          </p:cNvSpPr>
          <p:nvPr>
            <p:ph type="dt" sz="half" idx="10"/>
          </p:nvPr>
        </p:nvSpPr>
        <p:spPr/>
        <p:txBody>
          <a:bodyPr/>
          <a:lstStyle/>
          <a:p>
            <a:fld id="{62693556-C7DD-4B0E-8487-927D8A5055D7}" type="datetimeFigureOut">
              <a:rPr kumimoji="1" lang="ja-JP" altLang="en-US" smtClean="0"/>
              <a:t>2020/12/15</a:t>
            </a:fld>
            <a:endParaRPr kumimoji="1" lang="ja-JP" altLang="en-US"/>
          </a:p>
        </p:txBody>
      </p:sp>
      <p:sp>
        <p:nvSpPr>
          <p:cNvPr id="5" name="フッター プレースホルダー 4">
            <a:extLst>
              <a:ext uri="{FF2B5EF4-FFF2-40B4-BE49-F238E27FC236}">
                <a16:creationId xmlns:a16="http://schemas.microsoft.com/office/drawing/2014/main" id="{5275C3B3-EFD9-47F2-990E-8D50E9A6611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EEAC7E9-B19B-44F5-B2EB-F518D61A3D39}"/>
              </a:ext>
            </a:extLst>
          </p:cNvPr>
          <p:cNvSpPr>
            <a:spLocks noGrp="1"/>
          </p:cNvSpPr>
          <p:nvPr>
            <p:ph type="sldNum" sz="quarter" idx="12"/>
          </p:nvPr>
        </p:nvSpPr>
        <p:spPr/>
        <p:txBody>
          <a:bodyPr/>
          <a:lstStyle/>
          <a:p>
            <a:fld id="{83623DD3-F4D1-4347-882F-E0114CF46209}" type="slidenum">
              <a:rPr kumimoji="1" lang="ja-JP" altLang="en-US" smtClean="0"/>
              <a:t>‹#›</a:t>
            </a:fld>
            <a:endParaRPr kumimoji="1" lang="ja-JP" altLang="en-US"/>
          </a:p>
        </p:txBody>
      </p:sp>
    </p:spTree>
    <p:extLst>
      <p:ext uri="{BB962C8B-B14F-4D97-AF65-F5344CB8AC3E}">
        <p14:creationId xmlns:p14="http://schemas.microsoft.com/office/powerpoint/2010/main" val="3627870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931CD4-7FDF-4CA0-9B12-BAD6E104B25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9D19FAF-0A6C-45DB-B1F3-4D2383DF599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9CA3416-9F91-4310-8E96-FA8F56E58C76}"/>
              </a:ext>
            </a:extLst>
          </p:cNvPr>
          <p:cNvSpPr>
            <a:spLocks noGrp="1"/>
          </p:cNvSpPr>
          <p:nvPr>
            <p:ph type="dt" sz="half" idx="10"/>
          </p:nvPr>
        </p:nvSpPr>
        <p:spPr/>
        <p:txBody>
          <a:bodyPr/>
          <a:lstStyle/>
          <a:p>
            <a:fld id="{62693556-C7DD-4B0E-8487-927D8A5055D7}" type="datetimeFigureOut">
              <a:rPr kumimoji="1" lang="ja-JP" altLang="en-US" smtClean="0"/>
              <a:t>2020/12/15</a:t>
            </a:fld>
            <a:endParaRPr kumimoji="1" lang="ja-JP" altLang="en-US"/>
          </a:p>
        </p:txBody>
      </p:sp>
      <p:sp>
        <p:nvSpPr>
          <p:cNvPr id="5" name="フッター プレースホルダー 4">
            <a:extLst>
              <a:ext uri="{FF2B5EF4-FFF2-40B4-BE49-F238E27FC236}">
                <a16:creationId xmlns:a16="http://schemas.microsoft.com/office/drawing/2014/main" id="{AFA31F10-5724-4FA0-B4A1-CADA9C7741A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70A3021-0D8B-4F1A-B4E8-E2C94CBC71C4}"/>
              </a:ext>
            </a:extLst>
          </p:cNvPr>
          <p:cNvSpPr>
            <a:spLocks noGrp="1"/>
          </p:cNvSpPr>
          <p:nvPr>
            <p:ph type="sldNum" sz="quarter" idx="12"/>
          </p:nvPr>
        </p:nvSpPr>
        <p:spPr/>
        <p:txBody>
          <a:bodyPr/>
          <a:lstStyle/>
          <a:p>
            <a:fld id="{83623DD3-F4D1-4347-882F-E0114CF46209}" type="slidenum">
              <a:rPr kumimoji="1" lang="ja-JP" altLang="en-US" smtClean="0"/>
              <a:t>‹#›</a:t>
            </a:fld>
            <a:endParaRPr kumimoji="1" lang="ja-JP" altLang="en-US"/>
          </a:p>
        </p:txBody>
      </p:sp>
    </p:spTree>
    <p:extLst>
      <p:ext uri="{BB962C8B-B14F-4D97-AF65-F5344CB8AC3E}">
        <p14:creationId xmlns:p14="http://schemas.microsoft.com/office/powerpoint/2010/main" val="1825227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5F23C9-F9B8-48D8-BDA0-D2EB2179715C}"/>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28B6568-8496-42E3-AF05-6B4342A31A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784A0C4-7CB2-433C-B019-CE3032554798}"/>
              </a:ext>
            </a:extLst>
          </p:cNvPr>
          <p:cNvSpPr>
            <a:spLocks noGrp="1"/>
          </p:cNvSpPr>
          <p:nvPr>
            <p:ph type="dt" sz="half" idx="10"/>
          </p:nvPr>
        </p:nvSpPr>
        <p:spPr/>
        <p:txBody>
          <a:bodyPr/>
          <a:lstStyle/>
          <a:p>
            <a:fld id="{62693556-C7DD-4B0E-8487-927D8A5055D7}" type="datetimeFigureOut">
              <a:rPr kumimoji="1" lang="ja-JP" altLang="en-US" smtClean="0"/>
              <a:t>2020/12/15</a:t>
            </a:fld>
            <a:endParaRPr kumimoji="1" lang="ja-JP" altLang="en-US"/>
          </a:p>
        </p:txBody>
      </p:sp>
      <p:sp>
        <p:nvSpPr>
          <p:cNvPr id="5" name="フッター プレースホルダー 4">
            <a:extLst>
              <a:ext uri="{FF2B5EF4-FFF2-40B4-BE49-F238E27FC236}">
                <a16:creationId xmlns:a16="http://schemas.microsoft.com/office/drawing/2014/main" id="{27E6B9A3-2F85-4FE7-98CD-35A0C4AB7B7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3F64BC9-449F-4D18-A706-5D618405B869}"/>
              </a:ext>
            </a:extLst>
          </p:cNvPr>
          <p:cNvSpPr>
            <a:spLocks noGrp="1"/>
          </p:cNvSpPr>
          <p:nvPr>
            <p:ph type="sldNum" sz="quarter" idx="12"/>
          </p:nvPr>
        </p:nvSpPr>
        <p:spPr/>
        <p:txBody>
          <a:bodyPr/>
          <a:lstStyle/>
          <a:p>
            <a:fld id="{83623DD3-F4D1-4347-882F-E0114CF46209}" type="slidenum">
              <a:rPr kumimoji="1" lang="ja-JP" altLang="en-US" smtClean="0"/>
              <a:t>‹#›</a:t>
            </a:fld>
            <a:endParaRPr kumimoji="1" lang="ja-JP" altLang="en-US"/>
          </a:p>
        </p:txBody>
      </p:sp>
    </p:spTree>
    <p:extLst>
      <p:ext uri="{BB962C8B-B14F-4D97-AF65-F5344CB8AC3E}">
        <p14:creationId xmlns:p14="http://schemas.microsoft.com/office/powerpoint/2010/main" val="1269526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BC8974-376D-4115-A675-01B4AFCC11A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261A541-2983-4EFC-AA56-2255680B992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AD23584-A025-4B80-9CA9-2C808AED393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C4DC1B8-41FD-4C5E-9CBE-3EDDEF403F86}"/>
              </a:ext>
            </a:extLst>
          </p:cNvPr>
          <p:cNvSpPr>
            <a:spLocks noGrp="1"/>
          </p:cNvSpPr>
          <p:nvPr>
            <p:ph type="dt" sz="half" idx="10"/>
          </p:nvPr>
        </p:nvSpPr>
        <p:spPr/>
        <p:txBody>
          <a:bodyPr/>
          <a:lstStyle/>
          <a:p>
            <a:fld id="{62693556-C7DD-4B0E-8487-927D8A5055D7}" type="datetimeFigureOut">
              <a:rPr kumimoji="1" lang="ja-JP" altLang="en-US" smtClean="0"/>
              <a:t>2020/12/15</a:t>
            </a:fld>
            <a:endParaRPr kumimoji="1" lang="ja-JP" altLang="en-US"/>
          </a:p>
        </p:txBody>
      </p:sp>
      <p:sp>
        <p:nvSpPr>
          <p:cNvPr id="6" name="フッター プレースホルダー 5">
            <a:extLst>
              <a:ext uri="{FF2B5EF4-FFF2-40B4-BE49-F238E27FC236}">
                <a16:creationId xmlns:a16="http://schemas.microsoft.com/office/drawing/2014/main" id="{DA80D5D4-6DC4-4884-B121-E3E18D1D01F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4DAD63F-92F5-4E85-B2CA-3EBE6BD70530}"/>
              </a:ext>
            </a:extLst>
          </p:cNvPr>
          <p:cNvSpPr>
            <a:spLocks noGrp="1"/>
          </p:cNvSpPr>
          <p:nvPr>
            <p:ph type="sldNum" sz="quarter" idx="12"/>
          </p:nvPr>
        </p:nvSpPr>
        <p:spPr/>
        <p:txBody>
          <a:bodyPr/>
          <a:lstStyle/>
          <a:p>
            <a:fld id="{83623DD3-F4D1-4347-882F-E0114CF46209}" type="slidenum">
              <a:rPr kumimoji="1" lang="ja-JP" altLang="en-US" smtClean="0"/>
              <a:t>‹#›</a:t>
            </a:fld>
            <a:endParaRPr kumimoji="1" lang="ja-JP" altLang="en-US"/>
          </a:p>
        </p:txBody>
      </p:sp>
    </p:spTree>
    <p:extLst>
      <p:ext uri="{BB962C8B-B14F-4D97-AF65-F5344CB8AC3E}">
        <p14:creationId xmlns:p14="http://schemas.microsoft.com/office/powerpoint/2010/main" val="3155081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7CF472-2A2F-46B0-B1CA-ED49F058643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ABD692C-6E91-4969-894B-8807B8049C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9E24BDA-F19B-455A-A15E-363C90E00C6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13ED5BA-7198-441C-86EF-E7EE5CA5A6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80403DA-D4B5-46AC-9E2A-B248C3DFCAA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18F7D4B-770D-423A-A1D6-8C53C9B62BD1}"/>
              </a:ext>
            </a:extLst>
          </p:cNvPr>
          <p:cNvSpPr>
            <a:spLocks noGrp="1"/>
          </p:cNvSpPr>
          <p:nvPr>
            <p:ph type="dt" sz="half" idx="10"/>
          </p:nvPr>
        </p:nvSpPr>
        <p:spPr/>
        <p:txBody>
          <a:bodyPr/>
          <a:lstStyle/>
          <a:p>
            <a:fld id="{62693556-C7DD-4B0E-8487-927D8A5055D7}" type="datetimeFigureOut">
              <a:rPr kumimoji="1" lang="ja-JP" altLang="en-US" smtClean="0"/>
              <a:t>2020/12/15</a:t>
            </a:fld>
            <a:endParaRPr kumimoji="1" lang="ja-JP" altLang="en-US"/>
          </a:p>
        </p:txBody>
      </p:sp>
      <p:sp>
        <p:nvSpPr>
          <p:cNvPr id="8" name="フッター プレースホルダー 7">
            <a:extLst>
              <a:ext uri="{FF2B5EF4-FFF2-40B4-BE49-F238E27FC236}">
                <a16:creationId xmlns:a16="http://schemas.microsoft.com/office/drawing/2014/main" id="{EE7BDEB3-F8AE-4CEF-8F81-7D64386672E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E529619D-D1E1-4CD7-BAA7-3F09BC7AB4CF}"/>
              </a:ext>
            </a:extLst>
          </p:cNvPr>
          <p:cNvSpPr>
            <a:spLocks noGrp="1"/>
          </p:cNvSpPr>
          <p:nvPr>
            <p:ph type="sldNum" sz="quarter" idx="12"/>
          </p:nvPr>
        </p:nvSpPr>
        <p:spPr/>
        <p:txBody>
          <a:bodyPr/>
          <a:lstStyle/>
          <a:p>
            <a:fld id="{83623DD3-F4D1-4347-882F-E0114CF46209}" type="slidenum">
              <a:rPr kumimoji="1" lang="ja-JP" altLang="en-US" smtClean="0"/>
              <a:t>‹#›</a:t>
            </a:fld>
            <a:endParaRPr kumimoji="1" lang="ja-JP" altLang="en-US"/>
          </a:p>
        </p:txBody>
      </p:sp>
    </p:spTree>
    <p:extLst>
      <p:ext uri="{BB962C8B-B14F-4D97-AF65-F5344CB8AC3E}">
        <p14:creationId xmlns:p14="http://schemas.microsoft.com/office/powerpoint/2010/main" val="2262868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AA851F-F8E9-4B68-B056-0BDFF39545F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1CFF5A4-AEBB-4325-B04B-8E910B95C8B8}"/>
              </a:ext>
            </a:extLst>
          </p:cNvPr>
          <p:cNvSpPr>
            <a:spLocks noGrp="1"/>
          </p:cNvSpPr>
          <p:nvPr>
            <p:ph type="dt" sz="half" idx="10"/>
          </p:nvPr>
        </p:nvSpPr>
        <p:spPr/>
        <p:txBody>
          <a:bodyPr/>
          <a:lstStyle/>
          <a:p>
            <a:fld id="{62693556-C7DD-4B0E-8487-927D8A5055D7}" type="datetimeFigureOut">
              <a:rPr kumimoji="1" lang="ja-JP" altLang="en-US" smtClean="0"/>
              <a:t>2020/12/15</a:t>
            </a:fld>
            <a:endParaRPr kumimoji="1" lang="ja-JP" altLang="en-US"/>
          </a:p>
        </p:txBody>
      </p:sp>
      <p:sp>
        <p:nvSpPr>
          <p:cNvPr id="4" name="フッター プレースホルダー 3">
            <a:extLst>
              <a:ext uri="{FF2B5EF4-FFF2-40B4-BE49-F238E27FC236}">
                <a16:creationId xmlns:a16="http://schemas.microsoft.com/office/drawing/2014/main" id="{BE3733B0-831F-48ED-85D8-718925446F7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5EDDD46-F51A-46DD-BB91-B89AF9C9BE84}"/>
              </a:ext>
            </a:extLst>
          </p:cNvPr>
          <p:cNvSpPr>
            <a:spLocks noGrp="1"/>
          </p:cNvSpPr>
          <p:nvPr>
            <p:ph type="sldNum" sz="quarter" idx="12"/>
          </p:nvPr>
        </p:nvSpPr>
        <p:spPr/>
        <p:txBody>
          <a:bodyPr/>
          <a:lstStyle/>
          <a:p>
            <a:fld id="{83623DD3-F4D1-4347-882F-E0114CF46209}" type="slidenum">
              <a:rPr kumimoji="1" lang="ja-JP" altLang="en-US" smtClean="0"/>
              <a:t>‹#›</a:t>
            </a:fld>
            <a:endParaRPr kumimoji="1" lang="ja-JP" altLang="en-US"/>
          </a:p>
        </p:txBody>
      </p:sp>
    </p:spTree>
    <p:extLst>
      <p:ext uri="{BB962C8B-B14F-4D97-AF65-F5344CB8AC3E}">
        <p14:creationId xmlns:p14="http://schemas.microsoft.com/office/powerpoint/2010/main" val="4083539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3D3811B-9229-4FF6-ACD3-4A2449132D56}"/>
              </a:ext>
            </a:extLst>
          </p:cNvPr>
          <p:cNvSpPr>
            <a:spLocks noGrp="1"/>
          </p:cNvSpPr>
          <p:nvPr>
            <p:ph type="dt" sz="half" idx="10"/>
          </p:nvPr>
        </p:nvSpPr>
        <p:spPr/>
        <p:txBody>
          <a:bodyPr/>
          <a:lstStyle/>
          <a:p>
            <a:fld id="{62693556-C7DD-4B0E-8487-927D8A5055D7}" type="datetimeFigureOut">
              <a:rPr kumimoji="1" lang="ja-JP" altLang="en-US" smtClean="0"/>
              <a:t>2020/12/15</a:t>
            </a:fld>
            <a:endParaRPr kumimoji="1" lang="ja-JP" altLang="en-US"/>
          </a:p>
        </p:txBody>
      </p:sp>
      <p:sp>
        <p:nvSpPr>
          <p:cNvPr id="3" name="フッター プレースホルダー 2">
            <a:extLst>
              <a:ext uri="{FF2B5EF4-FFF2-40B4-BE49-F238E27FC236}">
                <a16:creationId xmlns:a16="http://schemas.microsoft.com/office/drawing/2014/main" id="{E349EF04-434E-42C7-90F3-EE0F984DE56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755216D-A601-450F-9E09-0BD7E4596FB2}"/>
              </a:ext>
            </a:extLst>
          </p:cNvPr>
          <p:cNvSpPr>
            <a:spLocks noGrp="1"/>
          </p:cNvSpPr>
          <p:nvPr>
            <p:ph type="sldNum" sz="quarter" idx="12"/>
          </p:nvPr>
        </p:nvSpPr>
        <p:spPr/>
        <p:txBody>
          <a:bodyPr/>
          <a:lstStyle/>
          <a:p>
            <a:fld id="{83623DD3-F4D1-4347-882F-E0114CF46209}" type="slidenum">
              <a:rPr kumimoji="1" lang="ja-JP" altLang="en-US" smtClean="0"/>
              <a:t>‹#›</a:t>
            </a:fld>
            <a:endParaRPr kumimoji="1" lang="ja-JP" altLang="en-US"/>
          </a:p>
        </p:txBody>
      </p:sp>
    </p:spTree>
    <p:extLst>
      <p:ext uri="{BB962C8B-B14F-4D97-AF65-F5344CB8AC3E}">
        <p14:creationId xmlns:p14="http://schemas.microsoft.com/office/powerpoint/2010/main" val="1019980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40D0A0-94AB-4619-9038-2DCB878DCDF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745F27A-DFE8-49AC-9941-F14CF1C8A3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1CD4438-2E40-43CC-8E90-83C708E12F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F818290-8A11-4200-9FB5-AE00EB664C99}"/>
              </a:ext>
            </a:extLst>
          </p:cNvPr>
          <p:cNvSpPr>
            <a:spLocks noGrp="1"/>
          </p:cNvSpPr>
          <p:nvPr>
            <p:ph type="dt" sz="half" idx="10"/>
          </p:nvPr>
        </p:nvSpPr>
        <p:spPr/>
        <p:txBody>
          <a:bodyPr/>
          <a:lstStyle/>
          <a:p>
            <a:fld id="{62693556-C7DD-4B0E-8487-927D8A5055D7}" type="datetimeFigureOut">
              <a:rPr kumimoji="1" lang="ja-JP" altLang="en-US" smtClean="0"/>
              <a:t>2020/12/15</a:t>
            </a:fld>
            <a:endParaRPr kumimoji="1" lang="ja-JP" altLang="en-US"/>
          </a:p>
        </p:txBody>
      </p:sp>
      <p:sp>
        <p:nvSpPr>
          <p:cNvPr id="6" name="フッター プレースホルダー 5">
            <a:extLst>
              <a:ext uri="{FF2B5EF4-FFF2-40B4-BE49-F238E27FC236}">
                <a16:creationId xmlns:a16="http://schemas.microsoft.com/office/drawing/2014/main" id="{357D6D06-6062-48FE-ABCB-8E0E17E9A1A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E21409E-F1A6-4BEB-AA0C-13C2C98D48BD}"/>
              </a:ext>
            </a:extLst>
          </p:cNvPr>
          <p:cNvSpPr>
            <a:spLocks noGrp="1"/>
          </p:cNvSpPr>
          <p:nvPr>
            <p:ph type="sldNum" sz="quarter" idx="12"/>
          </p:nvPr>
        </p:nvSpPr>
        <p:spPr/>
        <p:txBody>
          <a:bodyPr/>
          <a:lstStyle/>
          <a:p>
            <a:fld id="{83623DD3-F4D1-4347-882F-E0114CF46209}" type="slidenum">
              <a:rPr kumimoji="1" lang="ja-JP" altLang="en-US" smtClean="0"/>
              <a:t>‹#›</a:t>
            </a:fld>
            <a:endParaRPr kumimoji="1" lang="ja-JP" altLang="en-US"/>
          </a:p>
        </p:txBody>
      </p:sp>
    </p:spTree>
    <p:extLst>
      <p:ext uri="{BB962C8B-B14F-4D97-AF65-F5344CB8AC3E}">
        <p14:creationId xmlns:p14="http://schemas.microsoft.com/office/powerpoint/2010/main" val="263512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46396A-18F4-48D3-A23B-E157F68DDE6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E047BE4-29F6-413B-B9F4-E1306F31AC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01B0A3F-6782-4AEC-A97C-47B86D3C2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4D74CAB-39A6-4F84-AD6D-24A734BD566E}"/>
              </a:ext>
            </a:extLst>
          </p:cNvPr>
          <p:cNvSpPr>
            <a:spLocks noGrp="1"/>
          </p:cNvSpPr>
          <p:nvPr>
            <p:ph type="dt" sz="half" idx="10"/>
          </p:nvPr>
        </p:nvSpPr>
        <p:spPr/>
        <p:txBody>
          <a:bodyPr/>
          <a:lstStyle/>
          <a:p>
            <a:fld id="{62693556-C7DD-4B0E-8487-927D8A5055D7}" type="datetimeFigureOut">
              <a:rPr kumimoji="1" lang="ja-JP" altLang="en-US" smtClean="0"/>
              <a:t>2020/12/15</a:t>
            </a:fld>
            <a:endParaRPr kumimoji="1" lang="ja-JP" altLang="en-US"/>
          </a:p>
        </p:txBody>
      </p:sp>
      <p:sp>
        <p:nvSpPr>
          <p:cNvPr id="6" name="フッター プレースホルダー 5">
            <a:extLst>
              <a:ext uri="{FF2B5EF4-FFF2-40B4-BE49-F238E27FC236}">
                <a16:creationId xmlns:a16="http://schemas.microsoft.com/office/drawing/2014/main" id="{EA9A1FD2-DF2E-4FAA-98A1-93942757CB6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C0393E3-EA44-4DB8-951B-623D8B3424A4}"/>
              </a:ext>
            </a:extLst>
          </p:cNvPr>
          <p:cNvSpPr>
            <a:spLocks noGrp="1"/>
          </p:cNvSpPr>
          <p:nvPr>
            <p:ph type="sldNum" sz="quarter" idx="12"/>
          </p:nvPr>
        </p:nvSpPr>
        <p:spPr/>
        <p:txBody>
          <a:bodyPr/>
          <a:lstStyle/>
          <a:p>
            <a:fld id="{83623DD3-F4D1-4347-882F-E0114CF46209}" type="slidenum">
              <a:rPr kumimoji="1" lang="ja-JP" altLang="en-US" smtClean="0"/>
              <a:t>‹#›</a:t>
            </a:fld>
            <a:endParaRPr kumimoji="1" lang="ja-JP" altLang="en-US"/>
          </a:p>
        </p:txBody>
      </p:sp>
    </p:spTree>
    <p:extLst>
      <p:ext uri="{BB962C8B-B14F-4D97-AF65-F5344CB8AC3E}">
        <p14:creationId xmlns:p14="http://schemas.microsoft.com/office/powerpoint/2010/main" val="1723654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32F4264-0D00-42D6-B8A2-FA587986B7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9E19715-D679-4834-969D-2F8B49CC88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EA15EC5-2C3C-47EF-8EFD-F1633272F3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693556-C7DD-4B0E-8487-927D8A5055D7}" type="datetimeFigureOut">
              <a:rPr kumimoji="1" lang="ja-JP" altLang="en-US" smtClean="0"/>
              <a:t>2020/12/15</a:t>
            </a:fld>
            <a:endParaRPr kumimoji="1" lang="ja-JP" altLang="en-US"/>
          </a:p>
        </p:txBody>
      </p:sp>
      <p:sp>
        <p:nvSpPr>
          <p:cNvPr id="5" name="フッター プレースホルダー 4">
            <a:extLst>
              <a:ext uri="{FF2B5EF4-FFF2-40B4-BE49-F238E27FC236}">
                <a16:creationId xmlns:a16="http://schemas.microsoft.com/office/drawing/2014/main" id="{65935DE8-A76B-4618-B173-8C9B5D50E7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AC1EBB7-626B-4233-B5D2-A97D05EE2E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623DD3-F4D1-4347-882F-E0114CF46209}" type="slidenum">
              <a:rPr kumimoji="1" lang="ja-JP" altLang="en-US" smtClean="0"/>
              <a:t>‹#›</a:t>
            </a:fld>
            <a:endParaRPr kumimoji="1" lang="ja-JP" altLang="en-US"/>
          </a:p>
        </p:txBody>
      </p:sp>
    </p:spTree>
    <p:extLst>
      <p:ext uri="{BB962C8B-B14F-4D97-AF65-F5344CB8AC3E}">
        <p14:creationId xmlns:p14="http://schemas.microsoft.com/office/powerpoint/2010/main" val="1317381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880D4F33-A33D-44D5-98BE-F1711885E68A}"/>
              </a:ext>
            </a:extLst>
          </p:cNvPr>
          <p:cNvPicPr>
            <a:picLocks noChangeAspect="1"/>
          </p:cNvPicPr>
          <p:nvPr/>
        </p:nvPicPr>
        <p:blipFill rotWithShape="1">
          <a:blip r:embed="rId2"/>
          <a:srcRect l="17728" t="22269" r="17730"/>
          <a:stretch/>
        </p:blipFill>
        <p:spPr>
          <a:xfrm>
            <a:off x="16557970" y="3429000"/>
            <a:ext cx="8336859" cy="4689483"/>
          </a:xfrm>
          <a:prstGeom prst="rect">
            <a:avLst/>
          </a:prstGeom>
        </p:spPr>
      </p:pic>
      <p:pic>
        <p:nvPicPr>
          <p:cNvPr id="5" name="図 4">
            <a:extLst>
              <a:ext uri="{FF2B5EF4-FFF2-40B4-BE49-F238E27FC236}">
                <a16:creationId xmlns:a16="http://schemas.microsoft.com/office/drawing/2014/main" id="{966C9864-6E28-4943-BFD2-1D13A3097F69}"/>
              </a:ext>
            </a:extLst>
          </p:cNvPr>
          <p:cNvPicPr>
            <a:picLocks noChangeAspect="1"/>
          </p:cNvPicPr>
          <p:nvPr/>
        </p:nvPicPr>
        <p:blipFill rotWithShape="1">
          <a:blip r:embed="rId3">
            <a:extLst>
              <a:ext uri="{28A0092B-C50C-407E-A947-70E740481C1C}">
                <a14:useLocalDpi xmlns:a14="http://schemas.microsoft.com/office/drawing/2010/main" val="0"/>
              </a:ext>
            </a:extLst>
          </a:blip>
          <a:srcRect l="6158" t="19999" r="6158" b="15839"/>
          <a:stretch/>
        </p:blipFill>
        <p:spPr>
          <a:xfrm>
            <a:off x="114593" y="2426054"/>
            <a:ext cx="11847063" cy="4275688"/>
          </a:xfrm>
          <a:prstGeom prst="rect">
            <a:avLst/>
          </a:prstGeom>
        </p:spPr>
      </p:pic>
      <p:grpSp>
        <p:nvGrpSpPr>
          <p:cNvPr id="11" name="グループ化 10">
            <a:extLst>
              <a:ext uri="{FF2B5EF4-FFF2-40B4-BE49-F238E27FC236}">
                <a16:creationId xmlns:a16="http://schemas.microsoft.com/office/drawing/2014/main" id="{27B4912F-F936-47F7-BF8E-ED47FF9FF665}"/>
              </a:ext>
            </a:extLst>
          </p:cNvPr>
          <p:cNvGrpSpPr/>
          <p:nvPr/>
        </p:nvGrpSpPr>
        <p:grpSpPr>
          <a:xfrm>
            <a:off x="0" y="-41223"/>
            <a:ext cx="12192000" cy="2078367"/>
            <a:chOff x="0" y="2644170"/>
            <a:chExt cx="12192000" cy="2078367"/>
          </a:xfrm>
        </p:grpSpPr>
        <p:sp>
          <p:nvSpPr>
            <p:cNvPr id="9" name="テキスト ボックス 8">
              <a:extLst>
                <a:ext uri="{FF2B5EF4-FFF2-40B4-BE49-F238E27FC236}">
                  <a16:creationId xmlns:a16="http://schemas.microsoft.com/office/drawing/2014/main" id="{67FB35A6-DC87-4EB5-8BF4-56497A1C487E}"/>
                </a:ext>
              </a:extLst>
            </p:cNvPr>
            <p:cNvSpPr txBox="1"/>
            <p:nvPr/>
          </p:nvSpPr>
          <p:spPr>
            <a:xfrm>
              <a:off x="0" y="2644170"/>
              <a:ext cx="12192000" cy="1569660"/>
            </a:xfrm>
            <a:prstGeom prst="rect">
              <a:avLst/>
            </a:prstGeom>
            <a:solidFill>
              <a:srgbClr val="232F3E"/>
            </a:solidFill>
            <a:ln>
              <a:noFill/>
            </a:ln>
          </p:spPr>
          <p:txBody>
            <a:bodyPr wrap="square" rtlCol="0">
              <a:spAutoFit/>
            </a:bodyPr>
            <a:lstStyle/>
            <a:p>
              <a:pPr algn="ctr"/>
              <a:r>
                <a:rPr kumimoji="1" lang="en-US" altLang="ja-JP" sz="9600" b="1" dirty="0">
                  <a:solidFill>
                    <a:schemeClr val="bg1"/>
                  </a:solidFill>
                  <a:latin typeface="BIZ UDPゴシック" panose="020B0400000000000000" pitchFamily="50" charset="-128"/>
                  <a:ea typeface="BIZ UDPゴシック" panose="020B0400000000000000" pitchFamily="50" charset="-128"/>
                </a:rPr>
                <a:t>CCC</a:t>
              </a:r>
              <a:endParaRPr kumimoji="1" lang="ja-JP" altLang="en-US" sz="9600" b="1" dirty="0">
                <a:solidFill>
                  <a:schemeClr val="bg1"/>
                </a:solidFill>
                <a:latin typeface="BIZ UDPゴシック" panose="020B0400000000000000" pitchFamily="50" charset="-128"/>
                <a:ea typeface="BIZ UDPゴシック" panose="020B0400000000000000" pitchFamily="50" charset="-128"/>
              </a:endParaRPr>
            </a:p>
          </p:txBody>
        </p:sp>
        <p:pic>
          <p:nvPicPr>
            <p:cNvPr id="10" name="図 9">
              <a:extLst>
                <a:ext uri="{FF2B5EF4-FFF2-40B4-BE49-F238E27FC236}">
                  <a16:creationId xmlns:a16="http://schemas.microsoft.com/office/drawing/2014/main" id="{64EEF8D8-89D0-43F8-A5BB-9A4E4BBE42C3}"/>
                </a:ext>
              </a:extLst>
            </p:cNvPr>
            <p:cNvPicPr>
              <a:picLocks noChangeAspect="1"/>
            </p:cNvPicPr>
            <p:nvPr/>
          </p:nvPicPr>
          <p:blipFill rotWithShape="1">
            <a:blip r:embed="rId2"/>
            <a:srcRect l="8532" r="10101" b="92591"/>
            <a:stretch/>
          </p:blipFill>
          <p:spPr>
            <a:xfrm>
              <a:off x="0" y="4213830"/>
              <a:ext cx="12192000" cy="508707"/>
            </a:xfrm>
            <a:prstGeom prst="rect">
              <a:avLst/>
            </a:prstGeom>
          </p:spPr>
        </p:pic>
      </p:grpSp>
    </p:spTree>
    <p:extLst>
      <p:ext uri="{BB962C8B-B14F-4D97-AF65-F5344CB8AC3E}">
        <p14:creationId xmlns:p14="http://schemas.microsoft.com/office/powerpoint/2010/main" val="2676470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8D8173A1-1379-4381-B2F0-6C94215960C1}"/>
              </a:ext>
            </a:extLst>
          </p:cNvPr>
          <p:cNvSpPr txBox="1"/>
          <p:nvPr/>
        </p:nvSpPr>
        <p:spPr>
          <a:xfrm>
            <a:off x="189413" y="247646"/>
            <a:ext cx="11813196" cy="584775"/>
          </a:xfrm>
          <a:prstGeom prst="rect">
            <a:avLst/>
          </a:prstGeom>
          <a:noFill/>
          <a:ln>
            <a:noFill/>
          </a:ln>
        </p:spPr>
        <p:txBody>
          <a:bodyPr wrap="square" rtlCol="0">
            <a:spAutoFit/>
          </a:bodyPr>
          <a:lstStyle/>
          <a:p>
            <a:r>
              <a:rPr lang="ja-JP" altLang="en-US" sz="3200" dirty="0">
                <a:latin typeface="BIZ UDPゴシック" panose="020B0400000000000000" pitchFamily="50" charset="-128"/>
                <a:ea typeface="BIZ UDPゴシック" panose="020B0400000000000000" pitchFamily="50" charset="-128"/>
              </a:rPr>
              <a:t>全店物件データ</a:t>
            </a:r>
            <a:endParaRPr kumimoji="1" lang="ja-JP" altLang="en-US" sz="3200" dirty="0">
              <a:latin typeface="BIZ UDPゴシック" panose="020B0400000000000000" pitchFamily="50" charset="-128"/>
              <a:ea typeface="BIZ UDPゴシック" panose="020B0400000000000000" pitchFamily="50" charset="-128"/>
            </a:endParaRPr>
          </a:p>
        </p:txBody>
      </p:sp>
      <p:cxnSp>
        <p:nvCxnSpPr>
          <p:cNvPr id="4" name="直線コネクタ 3">
            <a:extLst>
              <a:ext uri="{FF2B5EF4-FFF2-40B4-BE49-F238E27FC236}">
                <a16:creationId xmlns:a16="http://schemas.microsoft.com/office/drawing/2014/main" id="{4B32F5C4-38FD-4A44-936B-498595483EC7}"/>
              </a:ext>
            </a:extLst>
          </p:cNvPr>
          <p:cNvCxnSpPr>
            <a:cxnSpLocks/>
          </p:cNvCxnSpPr>
          <p:nvPr/>
        </p:nvCxnSpPr>
        <p:spPr>
          <a:xfrm>
            <a:off x="189392" y="832421"/>
            <a:ext cx="11828543" cy="0"/>
          </a:xfrm>
          <a:prstGeom prst="line">
            <a:avLst/>
          </a:prstGeom>
        </p:spPr>
        <p:style>
          <a:lnRef idx="1">
            <a:schemeClr val="dk1"/>
          </a:lnRef>
          <a:fillRef idx="0">
            <a:schemeClr val="dk1"/>
          </a:fillRef>
          <a:effectRef idx="0">
            <a:schemeClr val="dk1"/>
          </a:effectRef>
          <a:fontRef idx="minor">
            <a:schemeClr val="tx1"/>
          </a:fontRef>
        </p:style>
      </p:cxnSp>
      <p:sp>
        <p:nvSpPr>
          <p:cNvPr id="8" name="テキスト ボックス 7">
            <a:extLst>
              <a:ext uri="{FF2B5EF4-FFF2-40B4-BE49-F238E27FC236}">
                <a16:creationId xmlns:a16="http://schemas.microsoft.com/office/drawing/2014/main" id="{81820749-81FB-4D72-BB91-A9A7A1972168}"/>
              </a:ext>
            </a:extLst>
          </p:cNvPr>
          <p:cNvSpPr txBox="1"/>
          <p:nvPr/>
        </p:nvSpPr>
        <p:spPr>
          <a:xfrm>
            <a:off x="189391" y="880356"/>
            <a:ext cx="7037031" cy="461665"/>
          </a:xfrm>
          <a:prstGeom prst="rect">
            <a:avLst/>
          </a:prstGeom>
          <a:noFill/>
          <a:ln>
            <a:noFill/>
          </a:ln>
        </p:spPr>
        <p:txBody>
          <a:bodyPr wrap="square" rtlCol="0">
            <a:spAutoFit/>
          </a:bodyPr>
          <a:lstStyle/>
          <a:p>
            <a:pPr fontAlgn="base"/>
            <a:r>
              <a:rPr lang="ja-JP" altLang="en-US" sz="1200" dirty="0">
                <a:latin typeface="BIZ UDPゴシック" panose="020B0400000000000000" pitchFamily="50" charset="-128"/>
                <a:ea typeface="BIZ UDPゴシック" panose="020B0400000000000000" pitchFamily="50" charset="-128"/>
              </a:rPr>
              <a:t>機能</a:t>
            </a:r>
            <a:br>
              <a:rPr lang="en-US" altLang="ja-JP" sz="1200" dirty="0">
                <a:latin typeface="BIZ UDPゴシック" panose="020B0400000000000000" pitchFamily="50" charset="-128"/>
                <a:ea typeface="BIZ UDPゴシック" panose="020B0400000000000000" pitchFamily="50" charset="-128"/>
              </a:rPr>
            </a:br>
            <a:r>
              <a:rPr lang="en-US" altLang="ja-JP" sz="1200" dirty="0">
                <a:latin typeface="BIZ UDPゴシック" panose="020B0400000000000000" pitchFamily="50" charset="-128"/>
                <a:ea typeface="BIZ UDPゴシック" panose="020B0400000000000000" pitchFamily="50" charset="-128"/>
              </a:rPr>
              <a:t>BIM</a:t>
            </a:r>
            <a:r>
              <a:rPr lang="ja-JP" altLang="en-US" sz="1200" dirty="0">
                <a:latin typeface="BIZ UDPゴシック" panose="020B0400000000000000" pitchFamily="50" charset="-128"/>
                <a:ea typeface="BIZ UDPゴシック" panose="020B0400000000000000" pitchFamily="50" charset="-128"/>
              </a:rPr>
              <a:t>マネジメント課や各部門が入力した物件データを取り込み、</a:t>
            </a:r>
            <a:r>
              <a:rPr lang="en-US" altLang="ja-JP" sz="1200" dirty="0">
                <a:latin typeface="BIZ UDPゴシック" panose="020B0400000000000000" pitchFamily="50" charset="-128"/>
                <a:ea typeface="BIZ UDPゴシック" panose="020B0400000000000000" pitchFamily="50" charset="-128"/>
              </a:rPr>
              <a:t>CCC</a:t>
            </a:r>
            <a:r>
              <a:rPr lang="ja-JP" altLang="en-US" sz="1200" dirty="0">
                <a:latin typeface="BIZ UDPゴシック" panose="020B0400000000000000" pitchFamily="50" charset="-128"/>
                <a:ea typeface="BIZ UDPゴシック" panose="020B0400000000000000" pitchFamily="50" charset="-128"/>
              </a:rPr>
              <a:t>の様々なデータと紐づける</a:t>
            </a:r>
            <a:endParaRPr lang="en-US" altLang="ja-JP" sz="1200" dirty="0">
              <a:latin typeface="BIZ UDPゴシック" panose="020B0400000000000000" pitchFamily="50" charset="-128"/>
              <a:ea typeface="BIZ UDPゴシック" panose="020B0400000000000000" pitchFamily="50" charset="-128"/>
            </a:endParaRPr>
          </a:p>
        </p:txBody>
      </p:sp>
      <p:pic>
        <p:nvPicPr>
          <p:cNvPr id="5" name="図 4">
            <a:extLst>
              <a:ext uri="{FF2B5EF4-FFF2-40B4-BE49-F238E27FC236}">
                <a16:creationId xmlns:a16="http://schemas.microsoft.com/office/drawing/2014/main" id="{C63C5D39-1ED8-4383-AD53-3A83CF3612FD}"/>
              </a:ext>
            </a:extLst>
          </p:cNvPr>
          <p:cNvPicPr>
            <a:picLocks noChangeAspect="1"/>
          </p:cNvPicPr>
          <p:nvPr/>
        </p:nvPicPr>
        <p:blipFill>
          <a:blip r:embed="rId2"/>
          <a:stretch>
            <a:fillRect/>
          </a:stretch>
        </p:blipFill>
        <p:spPr>
          <a:xfrm>
            <a:off x="7663" y="1320693"/>
            <a:ext cx="12192000" cy="5606493"/>
          </a:xfrm>
          <a:prstGeom prst="rect">
            <a:avLst/>
          </a:prstGeom>
        </p:spPr>
      </p:pic>
    </p:spTree>
    <p:extLst>
      <p:ext uri="{BB962C8B-B14F-4D97-AF65-F5344CB8AC3E}">
        <p14:creationId xmlns:p14="http://schemas.microsoft.com/office/powerpoint/2010/main" val="1547224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8D8173A1-1379-4381-B2F0-6C94215960C1}"/>
              </a:ext>
            </a:extLst>
          </p:cNvPr>
          <p:cNvSpPr txBox="1"/>
          <p:nvPr/>
        </p:nvSpPr>
        <p:spPr>
          <a:xfrm>
            <a:off x="189413" y="247646"/>
            <a:ext cx="11813196" cy="584775"/>
          </a:xfrm>
          <a:prstGeom prst="rect">
            <a:avLst/>
          </a:prstGeom>
          <a:noFill/>
          <a:ln>
            <a:noFill/>
          </a:ln>
        </p:spPr>
        <p:txBody>
          <a:bodyPr wrap="square" rtlCol="0">
            <a:spAutoFit/>
          </a:bodyPr>
          <a:lstStyle/>
          <a:p>
            <a:r>
              <a:rPr lang="ja-JP" altLang="en-US" sz="3200" dirty="0">
                <a:latin typeface="BIZ UDPゴシック" panose="020B0400000000000000" pitchFamily="50" charset="-128"/>
                <a:ea typeface="BIZ UDPゴシック" panose="020B0400000000000000" pitchFamily="50" charset="-128"/>
              </a:rPr>
              <a:t>プロジェクト管理</a:t>
            </a:r>
            <a:endParaRPr kumimoji="1" lang="ja-JP" altLang="en-US" sz="3200" dirty="0">
              <a:latin typeface="BIZ UDPゴシック" panose="020B0400000000000000" pitchFamily="50" charset="-128"/>
              <a:ea typeface="BIZ UDPゴシック" panose="020B0400000000000000" pitchFamily="50" charset="-128"/>
            </a:endParaRPr>
          </a:p>
        </p:txBody>
      </p:sp>
      <p:cxnSp>
        <p:nvCxnSpPr>
          <p:cNvPr id="4" name="直線コネクタ 3">
            <a:extLst>
              <a:ext uri="{FF2B5EF4-FFF2-40B4-BE49-F238E27FC236}">
                <a16:creationId xmlns:a16="http://schemas.microsoft.com/office/drawing/2014/main" id="{4B32F5C4-38FD-4A44-936B-498595483EC7}"/>
              </a:ext>
            </a:extLst>
          </p:cNvPr>
          <p:cNvCxnSpPr>
            <a:cxnSpLocks/>
          </p:cNvCxnSpPr>
          <p:nvPr/>
        </p:nvCxnSpPr>
        <p:spPr>
          <a:xfrm>
            <a:off x="189392" y="832421"/>
            <a:ext cx="11828543" cy="0"/>
          </a:xfrm>
          <a:prstGeom prst="line">
            <a:avLst/>
          </a:prstGeom>
        </p:spPr>
        <p:style>
          <a:lnRef idx="1">
            <a:schemeClr val="dk1"/>
          </a:lnRef>
          <a:fillRef idx="0">
            <a:schemeClr val="dk1"/>
          </a:fillRef>
          <a:effectRef idx="0">
            <a:schemeClr val="dk1"/>
          </a:effectRef>
          <a:fontRef idx="minor">
            <a:schemeClr val="tx1"/>
          </a:fontRef>
        </p:style>
      </p:cxnSp>
      <p:sp>
        <p:nvSpPr>
          <p:cNvPr id="8" name="テキスト ボックス 7">
            <a:extLst>
              <a:ext uri="{FF2B5EF4-FFF2-40B4-BE49-F238E27FC236}">
                <a16:creationId xmlns:a16="http://schemas.microsoft.com/office/drawing/2014/main" id="{81820749-81FB-4D72-BB91-A9A7A1972168}"/>
              </a:ext>
            </a:extLst>
          </p:cNvPr>
          <p:cNvSpPr txBox="1"/>
          <p:nvPr/>
        </p:nvSpPr>
        <p:spPr>
          <a:xfrm>
            <a:off x="189392" y="880356"/>
            <a:ext cx="8085928" cy="1015663"/>
          </a:xfrm>
          <a:prstGeom prst="rect">
            <a:avLst/>
          </a:prstGeom>
          <a:noFill/>
          <a:ln>
            <a:noFill/>
          </a:ln>
        </p:spPr>
        <p:txBody>
          <a:bodyPr wrap="square" rtlCol="0">
            <a:spAutoFit/>
          </a:bodyPr>
          <a:lstStyle/>
          <a:p>
            <a:pPr fontAlgn="base"/>
            <a:r>
              <a:rPr lang="ja-JP" altLang="en-US" sz="1200" dirty="0">
                <a:latin typeface="BIZ UDPゴシック" panose="020B0400000000000000" pitchFamily="50" charset="-128"/>
                <a:ea typeface="BIZ UDPゴシック" panose="020B0400000000000000" pitchFamily="50" charset="-128"/>
              </a:rPr>
              <a:t>機能</a:t>
            </a:r>
            <a:br>
              <a:rPr lang="en-US" altLang="ja-JP" sz="1200" dirty="0">
                <a:latin typeface="BIZ UDPゴシック" panose="020B0400000000000000" pitchFamily="50" charset="-128"/>
                <a:ea typeface="BIZ UDPゴシック" panose="020B0400000000000000" pitchFamily="50" charset="-128"/>
              </a:rPr>
            </a:br>
            <a:r>
              <a:rPr lang="ja-JP" altLang="en-US" sz="1200" dirty="0">
                <a:latin typeface="BIZ UDPゴシック" panose="020B0400000000000000" pitchFamily="50" charset="-128"/>
                <a:ea typeface="BIZ UDPゴシック" panose="020B0400000000000000" pitchFamily="50" charset="-128"/>
              </a:rPr>
              <a:t>プロジェクトの概要や工事情報を一元管理</a:t>
            </a:r>
            <a:endParaRPr lang="en-US" altLang="ja-JP" sz="1200" dirty="0">
              <a:latin typeface="BIZ UDPゴシック" panose="020B0400000000000000" pitchFamily="50" charset="-128"/>
              <a:ea typeface="BIZ UDPゴシック" panose="020B0400000000000000" pitchFamily="50" charset="-128"/>
            </a:endParaRPr>
          </a:p>
          <a:p>
            <a:pPr fontAlgn="base"/>
            <a:r>
              <a:rPr lang="ja-JP" altLang="en-US" sz="1200" dirty="0">
                <a:latin typeface="BIZ UDPゴシック" panose="020B0400000000000000" pitchFamily="50" charset="-128"/>
                <a:ea typeface="BIZ UDPゴシック" panose="020B0400000000000000" pitchFamily="50" charset="-128"/>
              </a:rPr>
              <a:t>入力された情報は、</a:t>
            </a:r>
            <a:r>
              <a:rPr lang="en-US" altLang="ja-JP" sz="1200" dirty="0">
                <a:latin typeface="BIZ UDPゴシック" panose="020B0400000000000000" pitchFamily="50" charset="-128"/>
                <a:ea typeface="BIZ UDPゴシック" panose="020B0400000000000000" pitchFamily="50" charset="-128"/>
              </a:rPr>
              <a:t>BIM</a:t>
            </a:r>
            <a:r>
              <a:rPr lang="ja-JP" altLang="en-US" sz="1200" dirty="0">
                <a:latin typeface="BIZ UDPゴシック" panose="020B0400000000000000" pitchFamily="50" charset="-128"/>
                <a:ea typeface="BIZ UDPゴシック" panose="020B0400000000000000" pitchFamily="50" charset="-128"/>
              </a:rPr>
              <a:t>実行計画書</a:t>
            </a:r>
            <a:r>
              <a:rPr lang="en-US" altLang="ja-JP" sz="1200" dirty="0">
                <a:latin typeface="BIZ UDPゴシック" panose="020B0400000000000000" pitchFamily="50" charset="-128"/>
                <a:ea typeface="BIZ UDPゴシック" panose="020B0400000000000000" pitchFamily="50" charset="-128"/>
              </a:rPr>
              <a:t>(Word)</a:t>
            </a:r>
            <a:r>
              <a:rPr lang="ja-JP" altLang="en-US" sz="1200" dirty="0">
                <a:latin typeface="BIZ UDPゴシック" panose="020B0400000000000000" pitchFamily="50" charset="-128"/>
                <a:ea typeface="BIZ UDPゴシック" panose="020B0400000000000000" pitchFamily="50" charset="-128"/>
              </a:rPr>
              <a:t>や工事概要</a:t>
            </a:r>
            <a:r>
              <a:rPr lang="en-US" altLang="ja-JP" sz="1200" dirty="0">
                <a:latin typeface="BIZ UDPゴシック" panose="020B0400000000000000" pitchFamily="50" charset="-128"/>
                <a:ea typeface="BIZ UDPゴシック" panose="020B0400000000000000" pitchFamily="50" charset="-128"/>
              </a:rPr>
              <a:t>(Excel)</a:t>
            </a:r>
            <a:r>
              <a:rPr lang="ja-JP" altLang="en-US" sz="1200" dirty="0">
                <a:latin typeface="BIZ UDPゴシック" panose="020B0400000000000000" pitchFamily="50" charset="-128"/>
                <a:ea typeface="BIZ UDPゴシック" panose="020B0400000000000000" pitchFamily="50" charset="-128"/>
              </a:rPr>
              <a:t>に出力できる他、</a:t>
            </a:r>
            <a:r>
              <a:rPr lang="en-US" altLang="ja-JP" sz="1200" dirty="0">
                <a:latin typeface="BIZ UDPゴシック" panose="020B0400000000000000" pitchFamily="50" charset="-128"/>
                <a:ea typeface="BIZ UDPゴシック" panose="020B0400000000000000" pitchFamily="50" charset="-128"/>
              </a:rPr>
              <a:t>CCC</a:t>
            </a:r>
            <a:r>
              <a:rPr lang="ja-JP" altLang="en-US" sz="1200" dirty="0">
                <a:latin typeface="BIZ UDPゴシック" panose="020B0400000000000000" pitchFamily="50" charset="-128"/>
                <a:ea typeface="BIZ UDPゴシック" panose="020B0400000000000000" pitchFamily="50" charset="-128"/>
              </a:rPr>
              <a:t>の検索機能と紐づく</a:t>
            </a:r>
            <a:br>
              <a:rPr lang="en-US" altLang="ja-JP" sz="1200" dirty="0">
                <a:latin typeface="BIZ UDPゴシック" panose="020B0400000000000000" pitchFamily="50" charset="-128"/>
                <a:ea typeface="BIZ UDPゴシック" panose="020B0400000000000000" pitchFamily="50" charset="-128"/>
              </a:rPr>
            </a:br>
            <a:r>
              <a:rPr lang="ja-JP" altLang="en-US" sz="1200" dirty="0">
                <a:latin typeface="BIZ UDPゴシック" panose="020B0400000000000000" pitchFamily="50" charset="-128"/>
                <a:ea typeface="BIZ UDPゴシック" panose="020B0400000000000000" pitchFamily="50" charset="-128"/>
              </a:rPr>
              <a:t>全店物件情報</a:t>
            </a:r>
            <a:r>
              <a:rPr lang="en-US" altLang="ja-JP" sz="1200" dirty="0">
                <a:latin typeface="BIZ UDPゴシック" panose="020B0400000000000000" pitchFamily="50" charset="-128"/>
                <a:ea typeface="BIZ UDPゴシック" panose="020B0400000000000000" pitchFamily="50" charset="-128"/>
              </a:rPr>
              <a:t>(Excel)</a:t>
            </a:r>
            <a:r>
              <a:rPr lang="ja-JP" altLang="en-US" sz="1200" dirty="0">
                <a:latin typeface="BIZ UDPゴシック" panose="020B0400000000000000" pitchFamily="50" charset="-128"/>
                <a:ea typeface="BIZ UDPゴシック" panose="020B0400000000000000" pitchFamily="50" charset="-128"/>
              </a:rPr>
              <a:t>に入力された内容や、</a:t>
            </a:r>
            <a:r>
              <a:rPr lang="en-US" altLang="ja-JP" sz="1200" dirty="0" err="1">
                <a:latin typeface="BIZ UDPゴシック" panose="020B0400000000000000" pitchFamily="50" charset="-128"/>
                <a:ea typeface="BIZ UDPゴシック" panose="020B0400000000000000" pitchFamily="50" charset="-128"/>
              </a:rPr>
              <a:t>revit</a:t>
            </a:r>
            <a:r>
              <a:rPr lang="ja-JP" altLang="en-US" sz="1200" dirty="0">
                <a:latin typeface="BIZ UDPゴシック" panose="020B0400000000000000" pitchFamily="50" charset="-128"/>
                <a:ea typeface="BIZ UDPゴシック" panose="020B0400000000000000" pitchFamily="50" charset="-128"/>
              </a:rPr>
              <a:t>のプロジェクト情報を取り込むことが可能</a:t>
            </a:r>
            <a:endParaRPr lang="en-US" altLang="ja-JP" sz="1200" dirty="0">
              <a:latin typeface="BIZ UDPゴシック" panose="020B0400000000000000" pitchFamily="50" charset="-128"/>
              <a:ea typeface="BIZ UDPゴシック" panose="020B0400000000000000" pitchFamily="50" charset="-128"/>
            </a:endParaRPr>
          </a:p>
          <a:p>
            <a:pPr fontAlgn="base"/>
            <a:endParaRPr lang="en-US" altLang="ja-JP" sz="1200" dirty="0">
              <a:latin typeface="BIZ UDPゴシック" panose="020B0400000000000000" pitchFamily="50" charset="-128"/>
              <a:ea typeface="BIZ UDPゴシック" panose="020B0400000000000000" pitchFamily="50" charset="-128"/>
            </a:endParaRPr>
          </a:p>
        </p:txBody>
      </p:sp>
      <p:pic>
        <p:nvPicPr>
          <p:cNvPr id="5" name="図 4">
            <a:extLst>
              <a:ext uri="{FF2B5EF4-FFF2-40B4-BE49-F238E27FC236}">
                <a16:creationId xmlns:a16="http://schemas.microsoft.com/office/drawing/2014/main" id="{1C1B4672-A85D-4EEF-975E-0C0359F91461}"/>
              </a:ext>
            </a:extLst>
          </p:cNvPr>
          <p:cNvPicPr>
            <a:picLocks noChangeAspect="1"/>
          </p:cNvPicPr>
          <p:nvPr/>
        </p:nvPicPr>
        <p:blipFill rotWithShape="1">
          <a:blip r:embed="rId2">
            <a:extLst>
              <a:ext uri="{28A0092B-C50C-407E-A947-70E740481C1C}">
                <a14:useLocalDpi xmlns:a14="http://schemas.microsoft.com/office/drawing/2010/main" val="0"/>
              </a:ext>
            </a:extLst>
          </a:blip>
          <a:srcRect t="1154"/>
          <a:stretch/>
        </p:blipFill>
        <p:spPr>
          <a:xfrm>
            <a:off x="218426" y="1795424"/>
            <a:ext cx="5043055" cy="1437746"/>
          </a:xfrm>
          <a:prstGeom prst="rect">
            <a:avLst/>
          </a:prstGeom>
        </p:spPr>
      </p:pic>
      <p:pic>
        <p:nvPicPr>
          <p:cNvPr id="11" name="図 10">
            <a:extLst>
              <a:ext uri="{FF2B5EF4-FFF2-40B4-BE49-F238E27FC236}">
                <a16:creationId xmlns:a16="http://schemas.microsoft.com/office/drawing/2014/main" id="{720C82B6-6AE5-4F0C-B4CD-C39D45D3733D}"/>
              </a:ext>
            </a:extLst>
          </p:cNvPr>
          <p:cNvPicPr>
            <a:picLocks noChangeAspect="1"/>
          </p:cNvPicPr>
          <p:nvPr/>
        </p:nvPicPr>
        <p:blipFill rotWithShape="1">
          <a:blip r:embed="rId3">
            <a:extLst>
              <a:ext uri="{28A0092B-C50C-407E-A947-70E740481C1C}">
                <a14:useLocalDpi xmlns:a14="http://schemas.microsoft.com/office/drawing/2010/main" val="0"/>
              </a:ext>
            </a:extLst>
          </a:blip>
          <a:srcRect b="46240"/>
          <a:stretch/>
        </p:blipFill>
        <p:spPr>
          <a:xfrm>
            <a:off x="315455" y="3834239"/>
            <a:ext cx="4946026" cy="2701926"/>
          </a:xfrm>
          <a:prstGeom prst="rect">
            <a:avLst/>
          </a:prstGeom>
        </p:spPr>
      </p:pic>
      <p:pic>
        <p:nvPicPr>
          <p:cNvPr id="9" name="図 8">
            <a:extLst>
              <a:ext uri="{FF2B5EF4-FFF2-40B4-BE49-F238E27FC236}">
                <a16:creationId xmlns:a16="http://schemas.microsoft.com/office/drawing/2014/main" id="{8471F335-DB71-4D8A-8F6B-27C3FC6095BC}"/>
              </a:ext>
            </a:extLst>
          </p:cNvPr>
          <p:cNvPicPr>
            <a:picLocks noChangeAspect="1"/>
          </p:cNvPicPr>
          <p:nvPr/>
        </p:nvPicPr>
        <p:blipFill rotWithShape="1">
          <a:blip r:embed="rId4"/>
          <a:srcRect l="33076"/>
          <a:stretch/>
        </p:blipFill>
        <p:spPr>
          <a:xfrm>
            <a:off x="5804756" y="1711353"/>
            <a:ext cx="6252488" cy="2447729"/>
          </a:xfrm>
          <a:prstGeom prst="rect">
            <a:avLst/>
          </a:prstGeom>
        </p:spPr>
      </p:pic>
      <p:pic>
        <p:nvPicPr>
          <p:cNvPr id="1026" name="Picture 2" descr="Excelファイルのアイコンが変わった | 凄腕ITエージェントの実践型IT活用法">
            <a:extLst>
              <a:ext uri="{FF2B5EF4-FFF2-40B4-BE49-F238E27FC236}">
                <a16:creationId xmlns:a16="http://schemas.microsoft.com/office/drawing/2014/main" id="{D321F732-29EF-46FF-9A86-0624EB9F27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5408" y="4989357"/>
            <a:ext cx="1077992" cy="10779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オフィス, ワード 無料 アイコン の Microsoft Office Icons">
            <a:extLst>
              <a:ext uri="{FF2B5EF4-FFF2-40B4-BE49-F238E27FC236}">
                <a16:creationId xmlns:a16="http://schemas.microsoft.com/office/drawing/2014/main" id="{DBD66D8C-FD3C-4A9E-8CBE-661C3D3F2D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75789" y="4682503"/>
            <a:ext cx="1343076" cy="134307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矢印コネクタ 6">
            <a:extLst>
              <a:ext uri="{FF2B5EF4-FFF2-40B4-BE49-F238E27FC236}">
                <a16:creationId xmlns:a16="http://schemas.microsoft.com/office/drawing/2014/main" id="{E7678102-B8C5-4F5B-AC08-C3961CFCD77A}"/>
              </a:ext>
            </a:extLst>
          </p:cNvPr>
          <p:cNvCxnSpPr>
            <a:cxnSpLocks/>
          </p:cNvCxnSpPr>
          <p:nvPr/>
        </p:nvCxnSpPr>
        <p:spPr>
          <a:xfrm flipV="1">
            <a:off x="4876800" y="3688080"/>
            <a:ext cx="927956" cy="994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5D0C022-DB0F-4F6F-9CAB-A0E4BAA90DB0}"/>
              </a:ext>
            </a:extLst>
          </p:cNvPr>
          <p:cNvCxnSpPr/>
          <p:nvPr/>
        </p:nvCxnSpPr>
        <p:spPr>
          <a:xfrm>
            <a:off x="4876800" y="5435600"/>
            <a:ext cx="1981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0097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8D8173A1-1379-4381-B2F0-6C94215960C1}"/>
              </a:ext>
            </a:extLst>
          </p:cNvPr>
          <p:cNvSpPr txBox="1"/>
          <p:nvPr/>
        </p:nvSpPr>
        <p:spPr>
          <a:xfrm>
            <a:off x="189413" y="247646"/>
            <a:ext cx="11813196" cy="584775"/>
          </a:xfrm>
          <a:prstGeom prst="rect">
            <a:avLst/>
          </a:prstGeom>
          <a:noFill/>
          <a:ln>
            <a:noFill/>
          </a:ln>
        </p:spPr>
        <p:txBody>
          <a:bodyPr wrap="square" rtlCol="0">
            <a:spAutoFit/>
          </a:bodyPr>
          <a:lstStyle/>
          <a:p>
            <a:r>
              <a:rPr lang="ja-JP" altLang="en-US" sz="3200" dirty="0">
                <a:latin typeface="BIZ UDPゴシック" panose="020B0400000000000000" pitchFamily="50" charset="-128"/>
                <a:ea typeface="BIZ UDPゴシック" panose="020B0400000000000000" pitchFamily="50" charset="-128"/>
              </a:rPr>
              <a:t>プロジェクト管理</a:t>
            </a:r>
            <a:endParaRPr kumimoji="1" lang="ja-JP" altLang="en-US" sz="3200" dirty="0">
              <a:latin typeface="BIZ UDPゴシック" panose="020B0400000000000000" pitchFamily="50" charset="-128"/>
              <a:ea typeface="BIZ UDPゴシック" panose="020B0400000000000000" pitchFamily="50" charset="-128"/>
            </a:endParaRPr>
          </a:p>
        </p:txBody>
      </p:sp>
      <p:cxnSp>
        <p:nvCxnSpPr>
          <p:cNvPr id="4" name="直線コネクタ 3">
            <a:extLst>
              <a:ext uri="{FF2B5EF4-FFF2-40B4-BE49-F238E27FC236}">
                <a16:creationId xmlns:a16="http://schemas.microsoft.com/office/drawing/2014/main" id="{4B32F5C4-38FD-4A44-936B-498595483EC7}"/>
              </a:ext>
            </a:extLst>
          </p:cNvPr>
          <p:cNvCxnSpPr>
            <a:cxnSpLocks/>
          </p:cNvCxnSpPr>
          <p:nvPr/>
        </p:nvCxnSpPr>
        <p:spPr>
          <a:xfrm>
            <a:off x="189392" y="832421"/>
            <a:ext cx="11828543" cy="0"/>
          </a:xfrm>
          <a:prstGeom prst="line">
            <a:avLst/>
          </a:prstGeom>
        </p:spPr>
        <p:style>
          <a:lnRef idx="1">
            <a:schemeClr val="dk1"/>
          </a:lnRef>
          <a:fillRef idx="0">
            <a:schemeClr val="dk1"/>
          </a:fillRef>
          <a:effectRef idx="0">
            <a:schemeClr val="dk1"/>
          </a:effectRef>
          <a:fontRef idx="minor">
            <a:schemeClr val="tx1"/>
          </a:fontRef>
        </p:style>
      </p:cxnSp>
      <p:sp>
        <p:nvSpPr>
          <p:cNvPr id="8" name="テキスト ボックス 7">
            <a:extLst>
              <a:ext uri="{FF2B5EF4-FFF2-40B4-BE49-F238E27FC236}">
                <a16:creationId xmlns:a16="http://schemas.microsoft.com/office/drawing/2014/main" id="{81820749-81FB-4D72-BB91-A9A7A1972168}"/>
              </a:ext>
            </a:extLst>
          </p:cNvPr>
          <p:cNvSpPr txBox="1"/>
          <p:nvPr/>
        </p:nvSpPr>
        <p:spPr>
          <a:xfrm>
            <a:off x="189392" y="880356"/>
            <a:ext cx="7278208" cy="276999"/>
          </a:xfrm>
          <a:prstGeom prst="rect">
            <a:avLst/>
          </a:prstGeom>
          <a:noFill/>
          <a:ln>
            <a:noFill/>
          </a:ln>
        </p:spPr>
        <p:txBody>
          <a:bodyPr wrap="square" rtlCol="0">
            <a:spAutoFit/>
          </a:bodyPr>
          <a:lstStyle/>
          <a:p>
            <a:pPr fontAlgn="base"/>
            <a:r>
              <a:rPr lang="ja-JP" altLang="en-US" sz="1200" dirty="0">
                <a:latin typeface="BIZ UDPゴシック" panose="020B0400000000000000" pitchFamily="50" charset="-128"/>
                <a:ea typeface="BIZ UDPゴシック" panose="020B0400000000000000" pitchFamily="50" charset="-128"/>
              </a:rPr>
              <a:t>データベースに入力されているプロジェクト情報から</a:t>
            </a:r>
            <a:r>
              <a:rPr lang="en-US" altLang="ja-JP" sz="1200" dirty="0">
                <a:latin typeface="BIZ UDPゴシック" panose="020B0400000000000000" pitchFamily="50" charset="-128"/>
                <a:ea typeface="BIZ UDPゴシック" panose="020B0400000000000000" pitchFamily="50" charset="-128"/>
              </a:rPr>
              <a:t>BIM</a:t>
            </a:r>
            <a:r>
              <a:rPr lang="ja-JP" altLang="en-US" sz="1200" dirty="0">
                <a:latin typeface="BIZ UDPゴシック" panose="020B0400000000000000" pitchFamily="50" charset="-128"/>
                <a:ea typeface="BIZ UDPゴシック" panose="020B0400000000000000" pitchFamily="50" charset="-128"/>
              </a:rPr>
              <a:t>実行計画書を効率的に作成可能</a:t>
            </a:r>
            <a:endParaRPr lang="en-US" altLang="ja-JP" sz="1200" dirty="0">
              <a:latin typeface="BIZ UDPゴシック" panose="020B0400000000000000" pitchFamily="50" charset="-128"/>
              <a:ea typeface="BIZ UDPゴシック" panose="020B0400000000000000" pitchFamily="50" charset="-128"/>
            </a:endParaRPr>
          </a:p>
        </p:txBody>
      </p:sp>
      <p:pic>
        <p:nvPicPr>
          <p:cNvPr id="5" name="図 4">
            <a:extLst>
              <a:ext uri="{FF2B5EF4-FFF2-40B4-BE49-F238E27FC236}">
                <a16:creationId xmlns:a16="http://schemas.microsoft.com/office/drawing/2014/main" id="{0239031B-2F99-4E8B-A3D3-E2A5274E3182}"/>
              </a:ext>
            </a:extLst>
          </p:cNvPr>
          <p:cNvPicPr>
            <a:picLocks noChangeAspect="1"/>
          </p:cNvPicPr>
          <p:nvPr/>
        </p:nvPicPr>
        <p:blipFill>
          <a:blip r:embed="rId2"/>
          <a:stretch>
            <a:fillRect/>
          </a:stretch>
        </p:blipFill>
        <p:spPr>
          <a:xfrm>
            <a:off x="8426790" y="1752826"/>
            <a:ext cx="3653457" cy="3648974"/>
          </a:xfrm>
          <a:prstGeom prst="rect">
            <a:avLst/>
          </a:prstGeom>
        </p:spPr>
      </p:pic>
      <p:pic>
        <p:nvPicPr>
          <p:cNvPr id="10" name="図 9">
            <a:extLst>
              <a:ext uri="{FF2B5EF4-FFF2-40B4-BE49-F238E27FC236}">
                <a16:creationId xmlns:a16="http://schemas.microsoft.com/office/drawing/2014/main" id="{2EFFDA11-B218-4A8B-9B79-6723EABFDD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53" y="1752826"/>
            <a:ext cx="7859322" cy="4251160"/>
          </a:xfrm>
          <a:prstGeom prst="rect">
            <a:avLst/>
          </a:prstGeom>
        </p:spPr>
      </p:pic>
      <p:sp>
        <p:nvSpPr>
          <p:cNvPr id="11" name="正方形/長方形 10">
            <a:extLst>
              <a:ext uri="{FF2B5EF4-FFF2-40B4-BE49-F238E27FC236}">
                <a16:creationId xmlns:a16="http://schemas.microsoft.com/office/drawing/2014/main" id="{66EDDBDE-C098-4280-AA81-26CC63842D7F}"/>
              </a:ext>
            </a:extLst>
          </p:cNvPr>
          <p:cNvSpPr/>
          <p:nvPr/>
        </p:nvSpPr>
        <p:spPr>
          <a:xfrm>
            <a:off x="111752" y="5796720"/>
            <a:ext cx="1009681" cy="2288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42D546DD-B71A-4CFF-9FB1-EF4F0F8ECFB8}"/>
              </a:ext>
            </a:extLst>
          </p:cNvPr>
          <p:cNvSpPr/>
          <p:nvPr/>
        </p:nvSpPr>
        <p:spPr>
          <a:xfrm>
            <a:off x="6000717" y="2748721"/>
            <a:ext cx="529479" cy="16680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93A42C3-3EA8-4872-B4A0-8B8D890C7F42}"/>
              </a:ext>
            </a:extLst>
          </p:cNvPr>
          <p:cNvSpPr txBox="1"/>
          <p:nvPr/>
        </p:nvSpPr>
        <p:spPr>
          <a:xfrm>
            <a:off x="5422089" y="4560426"/>
            <a:ext cx="2216213" cy="276999"/>
          </a:xfrm>
          <a:prstGeom prst="rect">
            <a:avLst/>
          </a:prstGeom>
          <a:noFill/>
          <a:ln>
            <a:noFill/>
          </a:ln>
        </p:spPr>
        <p:txBody>
          <a:bodyPr wrap="square" rtlCol="0">
            <a:spAutoFit/>
          </a:bodyPr>
          <a:lstStyle/>
          <a:p>
            <a:pPr fontAlgn="base"/>
            <a:r>
              <a:rPr lang="ja-JP" altLang="en-US" sz="1200" dirty="0">
                <a:latin typeface="BIZ UDPゴシック" panose="020B0400000000000000" pitchFamily="50" charset="-128"/>
                <a:ea typeface="BIZ UDPゴシック" panose="020B0400000000000000" pitchFamily="50" charset="-128"/>
              </a:rPr>
              <a:t>ボタンをクリックすると</a:t>
            </a:r>
            <a:endParaRPr lang="en-US" altLang="ja-JP" sz="1200" dirty="0">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9A2E53C9-115D-4AA6-A5F2-BB56A5057221}"/>
              </a:ext>
            </a:extLst>
          </p:cNvPr>
          <p:cNvSpPr txBox="1"/>
          <p:nvPr/>
        </p:nvSpPr>
        <p:spPr>
          <a:xfrm>
            <a:off x="1121433" y="5772649"/>
            <a:ext cx="3627385" cy="276999"/>
          </a:xfrm>
          <a:prstGeom prst="rect">
            <a:avLst/>
          </a:prstGeom>
          <a:noFill/>
          <a:ln>
            <a:noFill/>
          </a:ln>
        </p:spPr>
        <p:txBody>
          <a:bodyPr wrap="square" rtlCol="0">
            <a:spAutoFit/>
          </a:bodyPr>
          <a:lstStyle/>
          <a:p>
            <a:pPr fontAlgn="base"/>
            <a:r>
              <a:rPr lang="ja-JP" altLang="en-US" sz="1200" dirty="0">
                <a:latin typeface="BIZ UDPゴシック" panose="020B0400000000000000" pitchFamily="50" charset="-128"/>
                <a:ea typeface="BIZ UDPゴシック" panose="020B0400000000000000" pitchFamily="50" charset="-128"/>
              </a:rPr>
              <a:t>自動作成されたワード文書がダウウンロードされる</a:t>
            </a:r>
            <a:endParaRPr lang="en-US" altLang="ja-JP" sz="12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69637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8D8173A1-1379-4381-B2F0-6C94215960C1}"/>
              </a:ext>
            </a:extLst>
          </p:cNvPr>
          <p:cNvSpPr txBox="1"/>
          <p:nvPr/>
        </p:nvSpPr>
        <p:spPr>
          <a:xfrm>
            <a:off x="189413" y="247646"/>
            <a:ext cx="11813196" cy="584775"/>
          </a:xfrm>
          <a:prstGeom prst="rect">
            <a:avLst/>
          </a:prstGeom>
          <a:noFill/>
          <a:ln>
            <a:noFill/>
          </a:ln>
        </p:spPr>
        <p:txBody>
          <a:bodyPr wrap="square" rtlCol="0">
            <a:spAutoFit/>
          </a:bodyPr>
          <a:lstStyle/>
          <a:p>
            <a:r>
              <a:rPr lang="ja-JP" altLang="en-US" sz="3200" dirty="0">
                <a:latin typeface="BIZ UDPゴシック" panose="020B0400000000000000" pitchFamily="50" charset="-128"/>
                <a:ea typeface="BIZ UDPゴシック" panose="020B0400000000000000" pitchFamily="50" charset="-128"/>
              </a:rPr>
              <a:t>プロジェクト管理</a:t>
            </a:r>
          </a:p>
        </p:txBody>
      </p:sp>
      <p:cxnSp>
        <p:nvCxnSpPr>
          <p:cNvPr id="4" name="直線コネクタ 3">
            <a:extLst>
              <a:ext uri="{FF2B5EF4-FFF2-40B4-BE49-F238E27FC236}">
                <a16:creationId xmlns:a16="http://schemas.microsoft.com/office/drawing/2014/main" id="{4B32F5C4-38FD-4A44-936B-498595483EC7}"/>
              </a:ext>
            </a:extLst>
          </p:cNvPr>
          <p:cNvCxnSpPr>
            <a:cxnSpLocks/>
          </p:cNvCxnSpPr>
          <p:nvPr/>
        </p:nvCxnSpPr>
        <p:spPr>
          <a:xfrm>
            <a:off x="189392" y="832421"/>
            <a:ext cx="11828543" cy="0"/>
          </a:xfrm>
          <a:prstGeom prst="line">
            <a:avLst/>
          </a:prstGeom>
        </p:spPr>
        <p:style>
          <a:lnRef idx="1">
            <a:schemeClr val="dk1"/>
          </a:lnRef>
          <a:fillRef idx="0">
            <a:schemeClr val="dk1"/>
          </a:fillRef>
          <a:effectRef idx="0">
            <a:schemeClr val="dk1"/>
          </a:effectRef>
          <a:fontRef idx="minor">
            <a:schemeClr val="tx1"/>
          </a:fontRef>
        </p:style>
      </p:cxnSp>
      <p:sp>
        <p:nvSpPr>
          <p:cNvPr id="8" name="テキスト ボックス 7">
            <a:extLst>
              <a:ext uri="{FF2B5EF4-FFF2-40B4-BE49-F238E27FC236}">
                <a16:creationId xmlns:a16="http://schemas.microsoft.com/office/drawing/2014/main" id="{81820749-81FB-4D72-BB91-A9A7A1972168}"/>
              </a:ext>
            </a:extLst>
          </p:cNvPr>
          <p:cNvSpPr txBox="1"/>
          <p:nvPr/>
        </p:nvSpPr>
        <p:spPr>
          <a:xfrm>
            <a:off x="189392" y="880356"/>
            <a:ext cx="7278208" cy="276999"/>
          </a:xfrm>
          <a:prstGeom prst="rect">
            <a:avLst/>
          </a:prstGeom>
          <a:noFill/>
          <a:ln>
            <a:noFill/>
          </a:ln>
        </p:spPr>
        <p:txBody>
          <a:bodyPr wrap="square" rtlCol="0">
            <a:spAutoFit/>
          </a:bodyPr>
          <a:lstStyle/>
          <a:p>
            <a:pPr fontAlgn="base"/>
            <a:r>
              <a:rPr lang="ja-JP" altLang="en-US" sz="1200" dirty="0">
                <a:latin typeface="BIZ UDPゴシック" panose="020B0400000000000000" pitchFamily="50" charset="-128"/>
                <a:ea typeface="BIZ UDPゴシック" panose="020B0400000000000000" pitchFamily="50" charset="-128"/>
              </a:rPr>
              <a:t>出力されたワード文書にはデータベースを参照した情報が自動で記入される</a:t>
            </a:r>
            <a:endParaRPr lang="en-US" altLang="ja-JP" sz="1200" dirty="0">
              <a:latin typeface="BIZ UDPゴシック" panose="020B0400000000000000" pitchFamily="50" charset="-128"/>
              <a:ea typeface="BIZ UDPゴシック" panose="020B0400000000000000" pitchFamily="50" charset="-128"/>
            </a:endParaRPr>
          </a:p>
        </p:txBody>
      </p:sp>
      <p:pic>
        <p:nvPicPr>
          <p:cNvPr id="3" name="図 2">
            <a:extLst>
              <a:ext uri="{FF2B5EF4-FFF2-40B4-BE49-F238E27FC236}">
                <a16:creationId xmlns:a16="http://schemas.microsoft.com/office/drawing/2014/main" id="{2E87F74D-463C-4E01-BED3-22CA4415E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791" y="1483743"/>
            <a:ext cx="3668087" cy="4942936"/>
          </a:xfrm>
          <a:prstGeom prst="rect">
            <a:avLst/>
          </a:prstGeom>
        </p:spPr>
      </p:pic>
      <p:pic>
        <p:nvPicPr>
          <p:cNvPr id="7" name="図 6">
            <a:extLst>
              <a:ext uri="{FF2B5EF4-FFF2-40B4-BE49-F238E27FC236}">
                <a16:creationId xmlns:a16="http://schemas.microsoft.com/office/drawing/2014/main" id="{B40C1DE4-4226-4B21-937E-5E9F111A3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299" y="1483743"/>
            <a:ext cx="4158498" cy="4641011"/>
          </a:xfrm>
          <a:prstGeom prst="rect">
            <a:avLst/>
          </a:prstGeom>
        </p:spPr>
      </p:pic>
      <p:sp>
        <p:nvSpPr>
          <p:cNvPr id="9" name="正方形/長方形 8">
            <a:extLst>
              <a:ext uri="{FF2B5EF4-FFF2-40B4-BE49-F238E27FC236}">
                <a16:creationId xmlns:a16="http://schemas.microsoft.com/office/drawing/2014/main" id="{1383A222-592E-4BC3-B9B6-0F87DBD31702}"/>
              </a:ext>
            </a:extLst>
          </p:cNvPr>
          <p:cNvSpPr/>
          <p:nvPr/>
        </p:nvSpPr>
        <p:spPr>
          <a:xfrm>
            <a:off x="1347736" y="2760222"/>
            <a:ext cx="2821229" cy="2288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15EF63C-3EB3-4B2D-B027-CB70B9292D43}"/>
              </a:ext>
            </a:extLst>
          </p:cNvPr>
          <p:cNvSpPr/>
          <p:nvPr/>
        </p:nvSpPr>
        <p:spPr>
          <a:xfrm>
            <a:off x="6466544" y="3727818"/>
            <a:ext cx="3919660" cy="7924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12F99F7A-55DD-4CC7-B08F-B37DE11D6D07}"/>
              </a:ext>
            </a:extLst>
          </p:cNvPr>
          <p:cNvSpPr/>
          <p:nvPr/>
        </p:nvSpPr>
        <p:spPr>
          <a:xfrm>
            <a:off x="7168550" y="1727095"/>
            <a:ext cx="1250831" cy="1879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64C016B8-AD01-48EB-8C49-5DC2AB1A3A56}"/>
              </a:ext>
            </a:extLst>
          </p:cNvPr>
          <p:cNvSpPr/>
          <p:nvPr/>
        </p:nvSpPr>
        <p:spPr>
          <a:xfrm>
            <a:off x="907791" y="1483947"/>
            <a:ext cx="3668087" cy="494273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84E76359-AE9D-403F-AA25-A20DC47BD65C}"/>
              </a:ext>
            </a:extLst>
          </p:cNvPr>
          <p:cNvSpPr/>
          <p:nvPr/>
        </p:nvSpPr>
        <p:spPr>
          <a:xfrm>
            <a:off x="6353299" y="1483947"/>
            <a:ext cx="4158498" cy="494273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3564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3C3B5BD-BF07-4D0A-BC55-E8099CD5B8AB}"/>
              </a:ext>
            </a:extLst>
          </p:cNvPr>
          <p:cNvPicPr>
            <a:picLocks noChangeAspect="1"/>
          </p:cNvPicPr>
          <p:nvPr/>
        </p:nvPicPr>
        <p:blipFill>
          <a:blip r:embed="rId2"/>
          <a:stretch>
            <a:fillRect/>
          </a:stretch>
        </p:blipFill>
        <p:spPr>
          <a:xfrm>
            <a:off x="51937" y="2338691"/>
            <a:ext cx="12088125" cy="3166999"/>
          </a:xfrm>
          <a:prstGeom prst="rect">
            <a:avLst/>
          </a:prstGeom>
        </p:spPr>
      </p:pic>
      <p:sp>
        <p:nvSpPr>
          <p:cNvPr id="5" name="テキスト ボックス 4">
            <a:extLst>
              <a:ext uri="{FF2B5EF4-FFF2-40B4-BE49-F238E27FC236}">
                <a16:creationId xmlns:a16="http://schemas.microsoft.com/office/drawing/2014/main" id="{24C8E49A-BB53-4090-A90B-FB28DB3021E2}"/>
              </a:ext>
            </a:extLst>
          </p:cNvPr>
          <p:cNvSpPr txBox="1"/>
          <p:nvPr/>
        </p:nvSpPr>
        <p:spPr>
          <a:xfrm>
            <a:off x="189392" y="880356"/>
            <a:ext cx="8720928" cy="830997"/>
          </a:xfrm>
          <a:prstGeom prst="rect">
            <a:avLst/>
          </a:prstGeom>
          <a:noFill/>
          <a:ln>
            <a:noFill/>
          </a:ln>
        </p:spPr>
        <p:txBody>
          <a:bodyPr wrap="square" rtlCol="0">
            <a:spAutoFit/>
          </a:bodyPr>
          <a:lstStyle/>
          <a:p>
            <a:pPr fontAlgn="base"/>
            <a:r>
              <a:rPr lang="ja-JP" altLang="en-US" sz="1200" dirty="0">
                <a:latin typeface="BIZ UDPゴシック" panose="020B0400000000000000" pitchFamily="50" charset="-128"/>
                <a:ea typeface="BIZ UDPゴシック" panose="020B0400000000000000" pitchFamily="50" charset="-128"/>
              </a:rPr>
              <a:t>機能</a:t>
            </a:r>
            <a:br>
              <a:rPr lang="en-US" altLang="ja-JP" sz="1200" dirty="0">
                <a:latin typeface="BIZ UDPゴシック" panose="020B0400000000000000" pitchFamily="50" charset="-128"/>
                <a:ea typeface="BIZ UDPゴシック" panose="020B0400000000000000" pitchFamily="50" charset="-128"/>
              </a:rPr>
            </a:br>
            <a:r>
              <a:rPr lang="ja-JP" altLang="en-US" sz="1200" dirty="0">
                <a:latin typeface="BIZ UDPゴシック" panose="020B0400000000000000" pitchFamily="50" charset="-128"/>
                <a:ea typeface="BIZ UDPゴシック" panose="020B0400000000000000" pitchFamily="50" charset="-128"/>
              </a:rPr>
              <a:t>・カテゴリー、ワークセット、マテリアル、ファミリ名、タイプ名、支店、建築用途、住所など</a:t>
            </a:r>
            <a:endParaRPr lang="en-US" altLang="ja-JP" sz="1200" dirty="0">
              <a:latin typeface="BIZ UDPゴシック" panose="020B0400000000000000" pitchFamily="50" charset="-128"/>
              <a:ea typeface="BIZ UDPゴシック" panose="020B0400000000000000" pitchFamily="50" charset="-128"/>
            </a:endParaRPr>
          </a:p>
          <a:p>
            <a:pPr fontAlgn="base"/>
            <a:r>
              <a:rPr lang="ja-JP" altLang="en-US" sz="1200" dirty="0">
                <a:latin typeface="BIZ UDPゴシック" panose="020B0400000000000000" pitchFamily="50" charset="-128"/>
                <a:ea typeface="BIZ UDPゴシック" panose="020B0400000000000000" pitchFamily="50" charset="-128"/>
              </a:rPr>
              <a:t>様々な要素でモデルをソート、検索することができる</a:t>
            </a:r>
            <a:br>
              <a:rPr lang="en-US" altLang="ja-JP" sz="1200" dirty="0">
                <a:latin typeface="BIZ UDPゴシック" panose="020B0400000000000000" pitchFamily="50" charset="-128"/>
                <a:ea typeface="BIZ UDPゴシック" panose="020B0400000000000000" pitchFamily="50" charset="-128"/>
              </a:rPr>
            </a:br>
            <a:r>
              <a:rPr lang="ja-JP" altLang="en-US" sz="1200" dirty="0">
                <a:latin typeface="BIZ UDPゴシック" panose="020B0400000000000000" pitchFamily="50" charset="-128"/>
                <a:ea typeface="BIZ UDPゴシック" panose="020B0400000000000000" pitchFamily="50" charset="-128"/>
              </a:rPr>
              <a:t>・マップのピンより物件選択と</a:t>
            </a:r>
            <a:r>
              <a:rPr lang="en-US" altLang="ja-JP" sz="1200" dirty="0">
                <a:latin typeface="BIZ UDPゴシック" panose="020B0400000000000000" pitchFamily="50" charset="-128"/>
                <a:ea typeface="BIZ UDPゴシック" panose="020B0400000000000000" pitchFamily="50" charset="-128"/>
              </a:rPr>
              <a:t>BIM</a:t>
            </a:r>
            <a:r>
              <a:rPr lang="ja-JP" altLang="en-US" sz="1200" dirty="0">
                <a:latin typeface="BIZ UDPゴシック" panose="020B0400000000000000" pitchFamily="50" charset="-128"/>
                <a:ea typeface="BIZ UDPゴシック" panose="020B0400000000000000" pitchFamily="50" charset="-128"/>
              </a:rPr>
              <a:t>実行計画書・工程へのリンクが可能。</a:t>
            </a:r>
            <a:endParaRPr lang="en-US" altLang="ja-JP" sz="12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5830D1D4-2D27-448F-B57D-E7DD91A2B445}"/>
              </a:ext>
            </a:extLst>
          </p:cNvPr>
          <p:cNvSpPr txBox="1"/>
          <p:nvPr/>
        </p:nvSpPr>
        <p:spPr>
          <a:xfrm>
            <a:off x="189413" y="247646"/>
            <a:ext cx="11813196" cy="584775"/>
          </a:xfrm>
          <a:prstGeom prst="rect">
            <a:avLst/>
          </a:prstGeom>
          <a:noFill/>
          <a:ln>
            <a:noFill/>
          </a:ln>
        </p:spPr>
        <p:txBody>
          <a:bodyPr wrap="square" rtlCol="0">
            <a:spAutoFit/>
          </a:bodyPr>
          <a:lstStyle/>
          <a:p>
            <a:r>
              <a:rPr kumimoji="1" lang="ja-JP" altLang="en-US" sz="3200" dirty="0">
                <a:latin typeface="BIZ UDPゴシック" panose="020B0400000000000000" pitchFamily="50" charset="-128"/>
                <a:ea typeface="BIZ UDPゴシック" panose="020B0400000000000000" pitchFamily="50" charset="-128"/>
              </a:rPr>
              <a:t>情報抽出　　検索画面</a:t>
            </a:r>
          </a:p>
        </p:txBody>
      </p:sp>
      <p:cxnSp>
        <p:nvCxnSpPr>
          <p:cNvPr id="7" name="直線コネクタ 6">
            <a:extLst>
              <a:ext uri="{FF2B5EF4-FFF2-40B4-BE49-F238E27FC236}">
                <a16:creationId xmlns:a16="http://schemas.microsoft.com/office/drawing/2014/main" id="{4B258E8D-CB46-405B-80B9-0DFEB6F426D1}"/>
              </a:ext>
            </a:extLst>
          </p:cNvPr>
          <p:cNvCxnSpPr>
            <a:cxnSpLocks/>
          </p:cNvCxnSpPr>
          <p:nvPr/>
        </p:nvCxnSpPr>
        <p:spPr>
          <a:xfrm>
            <a:off x="189392" y="832421"/>
            <a:ext cx="1182854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8536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8D8173A1-1379-4381-B2F0-6C94215960C1}"/>
              </a:ext>
            </a:extLst>
          </p:cNvPr>
          <p:cNvSpPr txBox="1"/>
          <p:nvPr/>
        </p:nvSpPr>
        <p:spPr>
          <a:xfrm>
            <a:off x="189413" y="247646"/>
            <a:ext cx="11813196" cy="584775"/>
          </a:xfrm>
          <a:prstGeom prst="rect">
            <a:avLst/>
          </a:prstGeom>
          <a:noFill/>
          <a:ln>
            <a:noFill/>
          </a:ln>
        </p:spPr>
        <p:txBody>
          <a:bodyPr wrap="square" rtlCol="0">
            <a:spAutoFit/>
          </a:bodyPr>
          <a:lstStyle/>
          <a:p>
            <a:r>
              <a:rPr lang="ja-JP" altLang="en-US" sz="3200" dirty="0">
                <a:latin typeface="BIZ UDPゴシック" panose="020B0400000000000000" pitchFamily="50" charset="-128"/>
                <a:ea typeface="BIZ UDPゴシック" panose="020B0400000000000000" pitchFamily="50" charset="-128"/>
              </a:rPr>
              <a:t>データ抽出　</a:t>
            </a:r>
            <a:r>
              <a:rPr lang="en-US" altLang="ja-JP" sz="2400" dirty="0">
                <a:latin typeface="BIZ UDPゴシック" panose="020B0400000000000000" pitchFamily="50" charset="-128"/>
                <a:ea typeface="BIZ UDPゴシック" panose="020B0400000000000000" pitchFamily="50" charset="-128"/>
              </a:rPr>
              <a:t>Revit</a:t>
            </a:r>
            <a:r>
              <a:rPr lang="ja-JP" altLang="en-US" sz="2400" dirty="0">
                <a:latin typeface="BIZ UDPゴシック" panose="020B0400000000000000" pitchFamily="50" charset="-128"/>
                <a:ea typeface="BIZ UDPゴシック" panose="020B0400000000000000" pitchFamily="50" charset="-128"/>
              </a:rPr>
              <a:t>以外のデータとのクロスリファレンス</a:t>
            </a:r>
            <a:endParaRPr kumimoji="1" lang="ja-JP" altLang="en-US" sz="2400" dirty="0">
              <a:latin typeface="BIZ UDPゴシック" panose="020B0400000000000000" pitchFamily="50" charset="-128"/>
              <a:ea typeface="BIZ UDPゴシック" panose="020B0400000000000000" pitchFamily="50" charset="-128"/>
            </a:endParaRPr>
          </a:p>
        </p:txBody>
      </p:sp>
      <p:pic>
        <p:nvPicPr>
          <p:cNvPr id="2" name="図 1">
            <a:extLst>
              <a:ext uri="{FF2B5EF4-FFF2-40B4-BE49-F238E27FC236}">
                <a16:creationId xmlns:a16="http://schemas.microsoft.com/office/drawing/2014/main" id="{882E4134-4891-4314-95D6-395CAC0ABD9A}"/>
              </a:ext>
            </a:extLst>
          </p:cNvPr>
          <p:cNvPicPr>
            <a:picLocks noChangeAspect="1"/>
          </p:cNvPicPr>
          <p:nvPr/>
        </p:nvPicPr>
        <p:blipFill>
          <a:blip r:embed="rId2"/>
          <a:stretch>
            <a:fillRect/>
          </a:stretch>
        </p:blipFill>
        <p:spPr>
          <a:xfrm>
            <a:off x="189392" y="2372506"/>
            <a:ext cx="8679119" cy="4365421"/>
          </a:xfrm>
          <a:prstGeom prst="rect">
            <a:avLst/>
          </a:prstGeom>
        </p:spPr>
      </p:pic>
      <p:cxnSp>
        <p:nvCxnSpPr>
          <p:cNvPr id="4" name="直線コネクタ 3">
            <a:extLst>
              <a:ext uri="{FF2B5EF4-FFF2-40B4-BE49-F238E27FC236}">
                <a16:creationId xmlns:a16="http://schemas.microsoft.com/office/drawing/2014/main" id="{4B32F5C4-38FD-4A44-936B-498595483EC7}"/>
              </a:ext>
            </a:extLst>
          </p:cNvPr>
          <p:cNvCxnSpPr>
            <a:cxnSpLocks/>
          </p:cNvCxnSpPr>
          <p:nvPr/>
        </p:nvCxnSpPr>
        <p:spPr>
          <a:xfrm>
            <a:off x="189392" y="832421"/>
            <a:ext cx="11828543" cy="0"/>
          </a:xfrm>
          <a:prstGeom prst="line">
            <a:avLst/>
          </a:prstGeom>
        </p:spPr>
        <p:style>
          <a:lnRef idx="1">
            <a:schemeClr val="dk1"/>
          </a:lnRef>
          <a:fillRef idx="0">
            <a:schemeClr val="dk1"/>
          </a:fillRef>
          <a:effectRef idx="0">
            <a:schemeClr val="dk1"/>
          </a:effectRef>
          <a:fontRef idx="minor">
            <a:schemeClr val="tx1"/>
          </a:fontRef>
        </p:style>
      </p:cxnSp>
      <p:sp>
        <p:nvSpPr>
          <p:cNvPr id="8" name="テキスト ボックス 7">
            <a:extLst>
              <a:ext uri="{FF2B5EF4-FFF2-40B4-BE49-F238E27FC236}">
                <a16:creationId xmlns:a16="http://schemas.microsoft.com/office/drawing/2014/main" id="{81820749-81FB-4D72-BB91-A9A7A1972168}"/>
              </a:ext>
            </a:extLst>
          </p:cNvPr>
          <p:cNvSpPr txBox="1"/>
          <p:nvPr/>
        </p:nvSpPr>
        <p:spPr>
          <a:xfrm>
            <a:off x="189392" y="880356"/>
            <a:ext cx="6280856" cy="1015663"/>
          </a:xfrm>
          <a:prstGeom prst="rect">
            <a:avLst/>
          </a:prstGeom>
          <a:noFill/>
          <a:ln>
            <a:noFill/>
          </a:ln>
        </p:spPr>
        <p:txBody>
          <a:bodyPr wrap="square" rtlCol="0">
            <a:spAutoFit/>
          </a:bodyPr>
          <a:lstStyle/>
          <a:p>
            <a:pPr fontAlgn="base"/>
            <a:r>
              <a:rPr lang="ja-JP" altLang="en-US" sz="1200" dirty="0">
                <a:latin typeface="BIZ UDPゴシック" panose="020B0400000000000000" pitchFamily="50" charset="-128"/>
                <a:ea typeface="BIZ UDPゴシック" panose="020B0400000000000000" pitchFamily="50" charset="-128"/>
              </a:rPr>
              <a:t>機能</a:t>
            </a:r>
            <a:br>
              <a:rPr lang="en-US" altLang="ja-JP" sz="1200" dirty="0">
                <a:latin typeface="BIZ UDPゴシック" panose="020B0400000000000000" pitchFamily="50" charset="-128"/>
                <a:ea typeface="BIZ UDPゴシック" panose="020B0400000000000000" pitchFamily="50" charset="-128"/>
              </a:rPr>
            </a:br>
            <a:r>
              <a:rPr lang="ja-JP" altLang="en-US" sz="1200" dirty="0">
                <a:latin typeface="BIZ UDPゴシック" panose="020B0400000000000000" pitchFamily="50" charset="-128"/>
                <a:ea typeface="BIZ UDPゴシック" panose="020B0400000000000000" pitchFamily="50" charset="-128"/>
              </a:rPr>
              <a:t>・選択した</a:t>
            </a:r>
            <a:r>
              <a:rPr lang="en-US" altLang="ja-JP" sz="1200" dirty="0" err="1">
                <a:latin typeface="BIZ UDPゴシック" panose="020B0400000000000000" pitchFamily="50" charset="-128"/>
                <a:ea typeface="BIZ UDPゴシック" panose="020B0400000000000000" pitchFamily="50" charset="-128"/>
              </a:rPr>
              <a:t>rvt</a:t>
            </a:r>
            <a:r>
              <a:rPr lang="ja-JP" altLang="en-US" sz="1200" dirty="0">
                <a:latin typeface="BIZ UDPゴシック" panose="020B0400000000000000" pitchFamily="50" charset="-128"/>
                <a:ea typeface="BIZ UDPゴシック" panose="020B0400000000000000" pitchFamily="50" charset="-128"/>
              </a:rPr>
              <a:t>ファイルから数量の集計グラフ表示や</a:t>
            </a:r>
            <a:r>
              <a:rPr lang="en-US" altLang="ja-JP" sz="1200" dirty="0">
                <a:latin typeface="BIZ UDPゴシック" panose="020B0400000000000000" pitchFamily="50" charset="-128"/>
                <a:ea typeface="BIZ UDPゴシック" panose="020B0400000000000000" pitchFamily="50" charset="-128"/>
              </a:rPr>
              <a:t>3D</a:t>
            </a:r>
            <a:r>
              <a:rPr lang="ja-JP" altLang="en-US" sz="1200" dirty="0">
                <a:latin typeface="BIZ UDPゴシック" panose="020B0400000000000000" pitchFamily="50" charset="-128"/>
                <a:ea typeface="BIZ UDPゴシック" panose="020B0400000000000000" pitchFamily="50" charset="-128"/>
              </a:rPr>
              <a:t>モデル表示、マテリアル表示が可能</a:t>
            </a:r>
            <a:endParaRPr lang="en-US" altLang="ja-JP" sz="1200" dirty="0">
              <a:latin typeface="BIZ UDPゴシック" panose="020B0400000000000000" pitchFamily="50" charset="-128"/>
              <a:ea typeface="BIZ UDPゴシック" panose="020B0400000000000000" pitchFamily="50" charset="-128"/>
            </a:endParaRPr>
          </a:p>
          <a:p>
            <a:pPr fontAlgn="base"/>
            <a:r>
              <a:rPr lang="ja-JP" altLang="en-US" sz="1200" dirty="0">
                <a:latin typeface="BIZ UDPゴシック" panose="020B0400000000000000" pitchFamily="50" charset="-128"/>
                <a:ea typeface="BIZ UDPゴシック" panose="020B0400000000000000" pitchFamily="50" charset="-128"/>
              </a:rPr>
              <a:t>・目に見えない情報がビジュアルとして並ぶことで、情報活用の気付きとなる</a:t>
            </a:r>
            <a:br>
              <a:rPr lang="en-US" altLang="ja-JP" sz="1200" dirty="0">
                <a:latin typeface="BIZ UDPゴシック" panose="020B0400000000000000" pitchFamily="50" charset="-128"/>
                <a:ea typeface="BIZ UDPゴシック" panose="020B0400000000000000" pitchFamily="50" charset="-128"/>
              </a:rPr>
            </a:br>
            <a:r>
              <a:rPr lang="ja-JP" altLang="en-US" sz="1200" dirty="0">
                <a:latin typeface="BIZ UDPゴシック" panose="020B0400000000000000" pitchFamily="50" charset="-128"/>
                <a:ea typeface="BIZ UDPゴシック" panose="020B0400000000000000" pitchFamily="50" charset="-128"/>
              </a:rPr>
              <a:t>・複数の</a:t>
            </a:r>
            <a:r>
              <a:rPr lang="en-US" altLang="ja-JP" sz="1200" dirty="0" err="1">
                <a:latin typeface="BIZ UDPゴシック" panose="020B0400000000000000" pitchFamily="50" charset="-128"/>
                <a:ea typeface="BIZ UDPゴシック" panose="020B0400000000000000" pitchFamily="50" charset="-128"/>
              </a:rPr>
              <a:t>rvt</a:t>
            </a:r>
            <a:r>
              <a:rPr lang="ja-JP" altLang="en-US" sz="1200" dirty="0">
                <a:latin typeface="BIZ UDPゴシック" panose="020B0400000000000000" pitchFamily="50" charset="-128"/>
                <a:ea typeface="BIZ UDPゴシック" panose="020B0400000000000000" pitchFamily="50" charset="-128"/>
              </a:rPr>
              <a:t>ファイルの比較も可能。</a:t>
            </a:r>
          </a:p>
          <a:p>
            <a:pPr fontAlgn="base"/>
            <a:endParaRPr lang="en-US" altLang="ja-JP" sz="1200" dirty="0">
              <a:latin typeface="BIZ UDPゴシック" panose="020B0400000000000000" pitchFamily="50" charset="-128"/>
              <a:ea typeface="BIZ UDPゴシック" panose="020B0400000000000000" pitchFamily="50" charset="-128"/>
            </a:endParaRPr>
          </a:p>
        </p:txBody>
      </p:sp>
      <p:pic>
        <p:nvPicPr>
          <p:cNvPr id="9" name="図 8">
            <a:extLst>
              <a:ext uri="{FF2B5EF4-FFF2-40B4-BE49-F238E27FC236}">
                <a16:creationId xmlns:a16="http://schemas.microsoft.com/office/drawing/2014/main" id="{1166C5FE-4A91-423A-B6D3-38E59A5BD02F}"/>
              </a:ext>
            </a:extLst>
          </p:cNvPr>
          <p:cNvPicPr>
            <a:picLocks noChangeAspect="1"/>
          </p:cNvPicPr>
          <p:nvPr/>
        </p:nvPicPr>
        <p:blipFill>
          <a:blip r:embed="rId3"/>
          <a:stretch>
            <a:fillRect/>
          </a:stretch>
        </p:blipFill>
        <p:spPr>
          <a:xfrm>
            <a:off x="8536044" y="2283573"/>
            <a:ext cx="3338816" cy="1685636"/>
          </a:xfrm>
          <a:prstGeom prst="rect">
            <a:avLst/>
          </a:prstGeom>
        </p:spPr>
      </p:pic>
      <p:pic>
        <p:nvPicPr>
          <p:cNvPr id="10" name="図 9">
            <a:extLst>
              <a:ext uri="{FF2B5EF4-FFF2-40B4-BE49-F238E27FC236}">
                <a16:creationId xmlns:a16="http://schemas.microsoft.com/office/drawing/2014/main" id="{417D670A-3CCF-4BF4-A69D-2356B02DE072}"/>
              </a:ext>
            </a:extLst>
          </p:cNvPr>
          <p:cNvPicPr>
            <a:picLocks noChangeAspect="1"/>
          </p:cNvPicPr>
          <p:nvPr/>
        </p:nvPicPr>
        <p:blipFill>
          <a:blip r:embed="rId4"/>
          <a:stretch>
            <a:fillRect/>
          </a:stretch>
        </p:blipFill>
        <p:spPr>
          <a:xfrm>
            <a:off x="8679119" y="4294143"/>
            <a:ext cx="2863273" cy="2347277"/>
          </a:xfrm>
          <a:prstGeom prst="rect">
            <a:avLst/>
          </a:prstGeom>
        </p:spPr>
      </p:pic>
      <p:pic>
        <p:nvPicPr>
          <p:cNvPr id="11" name="図 10">
            <a:extLst>
              <a:ext uri="{FF2B5EF4-FFF2-40B4-BE49-F238E27FC236}">
                <a16:creationId xmlns:a16="http://schemas.microsoft.com/office/drawing/2014/main" id="{7580CC9F-83A1-48AC-8599-23E88CD4D619}"/>
              </a:ext>
            </a:extLst>
          </p:cNvPr>
          <p:cNvPicPr>
            <a:picLocks noChangeAspect="1"/>
          </p:cNvPicPr>
          <p:nvPr/>
        </p:nvPicPr>
        <p:blipFill>
          <a:blip r:embed="rId3"/>
          <a:stretch>
            <a:fillRect/>
          </a:stretch>
        </p:blipFill>
        <p:spPr>
          <a:xfrm>
            <a:off x="13422283" y="3057801"/>
            <a:ext cx="7289394" cy="3680126"/>
          </a:xfrm>
          <a:prstGeom prst="rect">
            <a:avLst/>
          </a:prstGeom>
        </p:spPr>
      </p:pic>
      <p:pic>
        <p:nvPicPr>
          <p:cNvPr id="12" name="図 11">
            <a:extLst>
              <a:ext uri="{FF2B5EF4-FFF2-40B4-BE49-F238E27FC236}">
                <a16:creationId xmlns:a16="http://schemas.microsoft.com/office/drawing/2014/main" id="{CADFC9C8-7EA4-4C49-9740-DBE708181BB2}"/>
              </a:ext>
            </a:extLst>
          </p:cNvPr>
          <p:cNvPicPr>
            <a:picLocks noChangeAspect="1"/>
          </p:cNvPicPr>
          <p:nvPr/>
        </p:nvPicPr>
        <p:blipFill>
          <a:blip r:embed="rId4"/>
          <a:stretch>
            <a:fillRect/>
          </a:stretch>
        </p:blipFill>
        <p:spPr>
          <a:xfrm>
            <a:off x="20631265" y="3057801"/>
            <a:ext cx="4635588" cy="3800200"/>
          </a:xfrm>
          <a:prstGeom prst="rect">
            <a:avLst/>
          </a:prstGeom>
        </p:spPr>
      </p:pic>
      <p:pic>
        <p:nvPicPr>
          <p:cNvPr id="13" name="図 12">
            <a:extLst>
              <a:ext uri="{FF2B5EF4-FFF2-40B4-BE49-F238E27FC236}">
                <a16:creationId xmlns:a16="http://schemas.microsoft.com/office/drawing/2014/main" id="{9B6574E3-A251-4EB0-A1B0-CC860480245E}"/>
              </a:ext>
            </a:extLst>
          </p:cNvPr>
          <p:cNvPicPr>
            <a:picLocks noChangeAspect="1"/>
          </p:cNvPicPr>
          <p:nvPr/>
        </p:nvPicPr>
        <p:blipFill>
          <a:blip r:embed="rId5"/>
          <a:stretch>
            <a:fillRect/>
          </a:stretch>
        </p:blipFill>
        <p:spPr>
          <a:xfrm>
            <a:off x="13422283" y="120072"/>
            <a:ext cx="12108873" cy="2526718"/>
          </a:xfrm>
          <a:prstGeom prst="rect">
            <a:avLst/>
          </a:prstGeom>
        </p:spPr>
      </p:pic>
      <p:sp>
        <p:nvSpPr>
          <p:cNvPr id="14" name="テキスト ボックス 13">
            <a:extLst>
              <a:ext uri="{FF2B5EF4-FFF2-40B4-BE49-F238E27FC236}">
                <a16:creationId xmlns:a16="http://schemas.microsoft.com/office/drawing/2014/main" id="{0EC3A5D3-31CF-40AB-AA94-5F831D7FB666}"/>
              </a:ext>
            </a:extLst>
          </p:cNvPr>
          <p:cNvSpPr txBox="1"/>
          <p:nvPr/>
        </p:nvSpPr>
        <p:spPr>
          <a:xfrm>
            <a:off x="6441650" y="880355"/>
            <a:ext cx="5181261" cy="646331"/>
          </a:xfrm>
          <a:prstGeom prst="rect">
            <a:avLst/>
          </a:prstGeom>
          <a:noFill/>
          <a:ln>
            <a:noFill/>
          </a:ln>
        </p:spPr>
        <p:txBody>
          <a:bodyPr wrap="square" rtlCol="0">
            <a:spAutoFit/>
          </a:bodyPr>
          <a:lstStyle/>
          <a:p>
            <a:pPr fontAlgn="base"/>
            <a:r>
              <a:rPr lang="ja-JP" altLang="en-US" sz="1200" dirty="0">
                <a:latin typeface="BIZ UDPゴシック" panose="020B0400000000000000" pitchFamily="50" charset="-128"/>
                <a:ea typeface="BIZ UDPゴシック" panose="020B0400000000000000" pitchFamily="50" charset="-128"/>
              </a:rPr>
              <a:t>展望</a:t>
            </a:r>
            <a:endParaRPr lang="en-US" altLang="ja-JP" sz="1200" dirty="0">
              <a:latin typeface="BIZ UDPゴシック" panose="020B0400000000000000" pitchFamily="50" charset="-128"/>
              <a:ea typeface="BIZ UDPゴシック" panose="020B0400000000000000" pitchFamily="50" charset="-128"/>
            </a:endParaRPr>
          </a:p>
          <a:p>
            <a:pPr fontAlgn="base"/>
            <a:r>
              <a:rPr lang="ja-JP" altLang="en-US" sz="1200" dirty="0">
                <a:latin typeface="BIZ UDPゴシック" panose="020B0400000000000000" pitchFamily="50" charset="-128"/>
                <a:ea typeface="BIZ UDPゴシック" panose="020B0400000000000000" pitchFamily="50" charset="-128"/>
              </a:rPr>
              <a:t>・過去と現在のあらゆる物件情報を収集・蓄積し、</a:t>
            </a:r>
            <a:endParaRPr lang="en-US" altLang="ja-JP" sz="1200" dirty="0">
              <a:latin typeface="BIZ UDPゴシック" panose="020B0400000000000000" pitchFamily="50" charset="-128"/>
              <a:ea typeface="BIZ UDPゴシック" panose="020B0400000000000000" pitchFamily="50" charset="-128"/>
            </a:endParaRPr>
          </a:p>
          <a:p>
            <a:pPr fontAlgn="base"/>
            <a:r>
              <a:rPr lang="ja-JP" altLang="en-US" sz="1200" dirty="0">
                <a:latin typeface="BIZ UDPゴシック" panose="020B0400000000000000" pitchFamily="50" charset="-128"/>
                <a:ea typeface="BIZ UDPゴシック" panose="020B0400000000000000" pitchFamily="50" charset="-128"/>
              </a:rPr>
              <a:t>横断した分析で計画ができるようにしたい</a:t>
            </a:r>
            <a:endParaRPr lang="en-US" altLang="ja-JP" sz="12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738233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CC18255C-C038-4F03-B6F5-8590D11DE72A}"/>
              </a:ext>
            </a:extLst>
          </p:cNvPr>
          <p:cNvPicPr>
            <a:picLocks noChangeAspect="1"/>
          </p:cNvPicPr>
          <p:nvPr/>
        </p:nvPicPr>
        <p:blipFill rotWithShape="1">
          <a:blip r:embed="rId2"/>
          <a:srcRect b="1625"/>
          <a:stretch/>
        </p:blipFill>
        <p:spPr>
          <a:xfrm>
            <a:off x="139700" y="7547618"/>
            <a:ext cx="11715750" cy="1299678"/>
          </a:xfrm>
          <a:prstGeom prst="rect">
            <a:avLst/>
          </a:prstGeom>
        </p:spPr>
      </p:pic>
      <p:pic>
        <p:nvPicPr>
          <p:cNvPr id="8" name="図 7">
            <a:extLst>
              <a:ext uri="{FF2B5EF4-FFF2-40B4-BE49-F238E27FC236}">
                <a16:creationId xmlns:a16="http://schemas.microsoft.com/office/drawing/2014/main" id="{644AE2D6-BAF0-4420-858F-6928B617A764}"/>
              </a:ext>
            </a:extLst>
          </p:cNvPr>
          <p:cNvPicPr>
            <a:picLocks noChangeAspect="1"/>
          </p:cNvPicPr>
          <p:nvPr/>
        </p:nvPicPr>
        <p:blipFill>
          <a:blip r:embed="rId3"/>
          <a:stretch>
            <a:fillRect/>
          </a:stretch>
        </p:blipFill>
        <p:spPr>
          <a:xfrm>
            <a:off x="139700" y="5746068"/>
            <a:ext cx="10023334" cy="1111931"/>
          </a:xfrm>
          <a:prstGeom prst="rect">
            <a:avLst/>
          </a:prstGeom>
        </p:spPr>
      </p:pic>
      <p:pic>
        <p:nvPicPr>
          <p:cNvPr id="9" name="図 8">
            <a:extLst>
              <a:ext uri="{FF2B5EF4-FFF2-40B4-BE49-F238E27FC236}">
                <a16:creationId xmlns:a16="http://schemas.microsoft.com/office/drawing/2014/main" id="{8E8BE096-FD8B-4887-BD16-A12F609B0940}"/>
              </a:ext>
            </a:extLst>
          </p:cNvPr>
          <p:cNvPicPr>
            <a:picLocks noChangeAspect="1"/>
          </p:cNvPicPr>
          <p:nvPr/>
        </p:nvPicPr>
        <p:blipFill>
          <a:blip r:embed="rId4"/>
          <a:stretch>
            <a:fillRect/>
          </a:stretch>
        </p:blipFill>
        <p:spPr>
          <a:xfrm>
            <a:off x="2727346" y="3429000"/>
            <a:ext cx="7435688" cy="1108784"/>
          </a:xfrm>
          <a:prstGeom prst="rect">
            <a:avLst/>
          </a:prstGeom>
        </p:spPr>
      </p:pic>
      <p:pic>
        <p:nvPicPr>
          <p:cNvPr id="10" name="図 9">
            <a:extLst>
              <a:ext uri="{FF2B5EF4-FFF2-40B4-BE49-F238E27FC236}">
                <a16:creationId xmlns:a16="http://schemas.microsoft.com/office/drawing/2014/main" id="{7B3E7CE5-C342-4283-9DAB-EC7AFA5BDA13}"/>
              </a:ext>
            </a:extLst>
          </p:cNvPr>
          <p:cNvPicPr>
            <a:picLocks noChangeAspect="1"/>
          </p:cNvPicPr>
          <p:nvPr/>
        </p:nvPicPr>
        <p:blipFill>
          <a:blip r:embed="rId5"/>
          <a:stretch>
            <a:fillRect/>
          </a:stretch>
        </p:blipFill>
        <p:spPr>
          <a:xfrm>
            <a:off x="2669144" y="2176799"/>
            <a:ext cx="7492216" cy="1108784"/>
          </a:xfrm>
          <a:prstGeom prst="rect">
            <a:avLst/>
          </a:prstGeom>
        </p:spPr>
      </p:pic>
      <p:pic>
        <p:nvPicPr>
          <p:cNvPr id="11" name="図 10">
            <a:extLst>
              <a:ext uri="{FF2B5EF4-FFF2-40B4-BE49-F238E27FC236}">
                <a16:creationId xmlns:a16="http://schemas.microsoft.com/office/drawing/2014/main" id="{DA400547-9DA0-4D6E-A4F1-26F5945A2ADE}"/>
              </a:ext>
            </a:extLst>
          </p:cNvPr>
          <p:cNvPicPr>
            <a:picLocks noChangeAspect="1"/>
          </p:cNvPicPr>
          <p:nvPr/>
        </p:nvPicPr>
        <p:blipFill>
          <a:blip r:embed="rId6"/>
          <a:stretch>
            <a:fillRect/>
          </a:stretch>
        </p:blipFill>
        <p:spPr>
          <a:xfrm>
            <a:off x="139700" y="4424538"/>
            <a:ext cx="8825423" cy="1133784"/>
          </a:xfrm>
          <a:prstGeom prst="rect">
            <a:avLst/>
          </a:prstGeom>
        </p:spPr>
      </p:pic>
      <p:pic>
        <p:nvPicPr>
          <p:cNvPr id="12" name="図 11">
            <a:extLst>
              <a:ext uri="{FF2B5EF4-FFF2-40B4-BE49-F238E27FC236}">
                <a16:creationId xmlns:a16="http://schemas.microsoft.com/office/drawing/2014/main" id="{43662865-766F-48E1-8765-A86108446968}"/>
              </a:ext>
            </a:extLst>
          </p:cNvPr>
          <p:cNvPicPr>
            <a:picLocks noChangeAspect="1"/>
          </p:cNvPicPr>
          <p:nvPr/>
        </p:nvPicPr>
        <p:blipFill rotWithShape="1">
          <a:blip r:embed="rId7"/>
          <a:srcRect l="1863" t="3383" r="17599" b="15288"/>
          <a:stretch/>
        </p:blipFill>
        <p:spPr>
          <a:xfrm>
            <a:off x="226774" y="1959868"/>
            <a:ext cx="2418698" cy="2149806"/>
          </a:xfrm>
          <a:prstGeom prst="rect">
            <a:avLst/>
          </a:prstGeom>
        </p:spPr>
      </p:pic>
      <p:sp>
        <p:nvSpPr>
          <p:cNvPr id="14" name="テキスト ボックス 13">
            <a:extLst>
              <a:ext uri="{FF2B5EF4-FFF2-40B4-BE49-F238E27FC236}">
                <a16:creationId xmlns:a16="http://schemas.microsoft.com/office/drawing/2014/main" id="{3B93D4A9-EFC0-41D4-AC42-8BC43F919315}"/>
              </a:ext>
            </a:extLst>
          </p:cNvPr>
          <p:cNvSpPr txBox="1"/>
          <p:nvPr/>
        </p:nvSpPr>
        <p:spPr>
          <a:xfrm>
            <a:off x="189413" y="247646"/>
            <a:ext cx="11813196" cy="584775"/>
          </a:xfrm>
          <a:prstGeom prst="rect">
            <a:avLst/>
          </a:prstGeom>
          <a:noFill/>
          <a:ln>
            <a:noFill/>
          </a:ln>
        </p:spPr>
        <p:txBody>
          <a:bodyPr wrap="square" rtlCol="0">
            <a:spAutoFit/>
          </a:bodyPr>
          <a:lstStyle/>
          <a:p>
            <a:r>
              <a:rPr kumimoji="1" lang="ja-JP" altLang="en-US" sz="3200" dirty="0">
                <a:latin typeface="BIZ UDPゴシック" panose="020B0400000000000000" pitchFamily="50" charset="-128"/>
                <a:ea typeface="BIZ UDPゴシック" panose="020B0400000000000000" pitchFamily="50" charset="-128"/>
              </a:rPr>
              <a:t>部屋データ抽出</a:t>
            </a:r>
          </a:p>
        </p:txBody>
      </p:sp>
      <p:cxnSp>
        <p:nvCxnSpPr>
          <p:cNvPr id="15" name="直線コネクタ 14">
            <a:extLst>
              <a:ext uri="{FF2B5EF4-FFF2-40B4-BE49-F238E27FC236}">
                <a16:creationId xmlns:a16="http://schemas.microsoft.com/office/drawing/2014/main" id="{80708412-FBA8-4D02-BD88-438FF219D424}"/>
              </a:ext>
            </a:extLst>
          </p:cNvPr>
          <p:cNvCxnSpPr>
            <a:cxnSpLocks/>
          </p:cNvCxnSpPr>
          <p:nvPr/>
        </p:nvCxnSpPr>
        <p:spPr>
          <a:xfrm>
            <a:off x="189392" y="832421"/>
            <a:ext cx="11828543" cy="0"/>
          </a:xfrm>
          <a:prstGeom prst="line">
            <a:avLst/>
          </a:prstGeom>
        </p:spPr>
        <p:style>
          <a:lnRef idx="1">
            <a:schemeClr val="dk1"/>
          </a:lnRef>
          <a:fillRef idx="0">
            <a:schemeClr val="dk1"/>
          </a:fillRef>
          <a:effectRef idx="0">
            <a:schemeClr val="dk1"/>
          </a:effectRef>
          <a:fontRef idx="minor">
            <a:schemeClr val="tx1"/>
          </a:fontRef>
        </p:style>
      </p:cxnSp>
      <p:sp>
        <p:nvSpPr>
          <p:cNvPr id="16" name="テキスト ボックス 15">
            <a:extLst>
              <a:ext uri="{FF2B5EF4-FFF2-40B4-BE49-F238E27FC236}">
                <a16:creationId xmlns:a16="http://schemas.microsoft.com/office/drawing/2014/main" id="{08722A6F-9DC1-41DC-9670-E27CEACC7721}"/>
              </a:ext>
            </a:extLst>
          </p:cNvPr>
          <p:cNvSpPr txBox="1"/>
          <p:nvPr/>
        </p:nvSpPr>
        <p:spPr>
          <a:xfrm>
            <a:off x="189392" y="880356"/>
            <a:ext cx="6775288" cy="646331"/>
          </a:xfrm>
          <a:prstGeom prst="rect">
            <a:avLst/>
          </a:prstGeom>
          <a:noFill/>
          <a:ln>
            <a:noFill/>
          </a:ln>
        </p:spPr>
        <p:txBody>
          <a:bodyPr wrap="square" rtlCol="0">
            <a:spAutoFit/>
          </a:bodyPr>
          <a:lstStyle/>
          <a:p>
            <a:pPr fontAlgn="base"/>
            <a:r>
              <a:rPr lang="ja-JP" altLang="en-US" sz="1200" dirty="0">
                <a:latin typeface="BIZ UDPゴシック" panose="020B0400000000000000" pitchFamily="50" charset="-128"/>
                <a:ea typeface="BIZ UDPゴシック" panose="020B0400000000000000" pitchFamily="50" charset="-128"/>
              </a:rPr>
              <a:t>機能</a:t>
            </a:r>
            <a:br>
              <a:rPr lang="en-US" altLang="ja-JP" sz="1200" dirty="0">
                <a:latin typeface="BIZ UDPゴシック" panose="020B0400000000000000" pitchFamily="50" charset="-128"/>
                <a:ea typeface="BIZ UDPゴシック" panose="020B0400000000000000" pitchFamily="50" charset="-128"/>
              </a:rPr>
            </a:br>
            <a:r>
              <a:rPr lang="ja-JP" altLang="en-US" sz="1200" dirty="0">
                <a:latin typeface="BIZ UDPゴシック" panose="020B0400000000000000" pitchFamily="50" charset="-128"/>
                <a:ea typeface="BIZ UDPゴシック" panose="020B0400000000000000" pitchFamily="50" charset="-128"/>
              </a:rPr>
              <a:t>プロジェクト内の部屋名や床仕上げなどの情報を、</a:t>
            </a:r>
            <a:endParaRPr lang="en-US" altLang="ja-JP" sz="1200" dirty="0">
              <a:latin typeface="BIZ UDPゴシック" panose="020B0400000000000000" pitchFamily="50" charset="-128"/>
              <a:ea typeface="BIZ UDPゴシック" panose="020B0400000000000000" pitchFamily="50" charset="-128"/>
            </a:endParaRPr>
          </a:p>
          <a:p>
            <a:pPr fontAlgn="base"/>
            <a:r>
              <a:rPr lang="ja-JP" altLang="en-US" sz="1200" dirty="0">
                <a:latin typeface="BIZ UDPゴシック" panose="020B0400000000000000" pitchFamily="50" charset="-128"/>
                <a:ea typeface="BIZ UDPゴシック" panose="020B0400000000000000" pitchFamily="50" charset="-128"/>
              </a:rPr>
              <a:t>フロアごとなどに整理して表示する</a:t>
            </a:r>
            <a:endParaRPr lang="en-US" altLang="ja-JP" sz="1200" dirty="0">
              <a:latin typeface="BIZ UDPゴシック" panose="020B0400000000000000" pitchFamily="50" charset="-128"/>
              <a:ea typeface="BIZ UDPゴシック" panose="020B0400000000000000" pitchFamily="50" charset="-128"/>
            </a:endParaRPr>
          </a:p>
        </p:txBody>
      </p:sp>
      <p:pic>
        <p:nvPicPr>
          <p:cNvPr id="2" name="図 1">
            <a:extLst>
              <a:ext uri="{FF2B5EF4-FFF2-40B4-BE49-F238E27FC236}">
                <a16:creationId xmlns:a16="http://schemas.microsoft.com/office/drawing/2014/main" id="{EB0759FF-7F94-48D6-8BB2-B6941DD36E5A}"/>
              </a:ext>
            </a:extLst>
          </p:cNvPr>
          <p:cNvPicPr>
            <a:picLocks noChangeAspect="1"/>
          </p:cNvPicPr>
          <p:nvPr/>
        </p:nvPicPr>
        <p:blipFill rotWithShape="1">
          <a:blip r:embed="rId8"/>
          <a:srcRect l="13928" t="34628" r="13999"/>
          <a:stretch/>
        </p:blipFill>
        <p:spPr>
          <a:xfrm>
            <a:off x="2645472" y="2369585"/>
            <a:ext cx="7643968" cy="915998"/>
          </a:xfrm>
          <a:prstGeom prst="rect">
            <a:avLst/>
          </a:prstGeom>
        </p:spPr>
      </p:pic>
      <p:pic>
        <p:nvPicPr>
          <p:cNvPr id="17" name="図 16">
            <a:extLst>
              <a:ext uri="{FF2B5EF4-FFF2-40B4-BE49-F238E27FC236}">
                <a16:creationId xmlns:a16="http://schemas.microsoft.com/office/drawing/2014/main" id="{20B2885A-B537-4BB9-8958-4500A75BEF71}"/>
              </a:ext>
            </a:extLst>
          </p:cNvPr>
          <p:cNvPicPr>
            <a:picLocks noChangeAspect="1"/>
          </p:cNvPicPr>
          <p:nvPr/>
        </p:nvPicPr>
        <p:blipFill>
          <a:blip r:embed="rId9"/>
          <a:stretch>
            <a:fillRect/>
          </a:stretch>
        </p:blipFill>
        <p:spPr>
          <a:xfrm>
            <a:off x="8911505" y="2116698"/>
            <a:ext cx="3211914" cy="2977758"/>
          </a:xfrm>
          <a:prstGeom prst="rect">
            <a:avLst/>
          </a:prstGeom>
        </p:spPr>
      </p:pic>
      <p:sp>
        <p:nvSpPr>
          <p:cNvPr id="18" name="テキスト ボックス 17">
            <a:extLst>
              <a:ext uri="{FF2B5EF4-FFF2-40B4-BE49-F238E27FC236}">
                <a16:creationId xmlns:a16="http://schemas.microsoft.com/office/drawing/2014/main" id="{92CF1C24-2100-4242-AE9F-2CA26125C23D}"/>
              </a:ext>
            </a:extLst>
          </p:cNvPr>
          <p:cNvSpPr txBox="1"/>
          <p:nvPr/>
        </p:nvSpPr>
        <p:spPr>
          <a:xfrm>
            <a:off x="5899312" y="880356"/>
            <a:ext cx="6775288" cy="461665"/>
          </a:xfrm>
          <a:prstGeom prst="rect">
            <a:avLst/>
          </a:prstGeom>
          <a:noFill/>
          <a:ln>
            <a:noFill/>
          </a:ln>
        </p:spPr>
        <p:txBody>
          <a:bodyPr wrap="square" rtlCol="0">
            <a:spAutoFit/>
          </a:bodyPr>
          <a:lstStyle/>
          <a:p>
            <a:pPr fontAlgn="base"/>
            <a:r>
              <a:rPr lang="ja-JP" altLang="en-US" sz="1200" dirty="0">
                <a:latin typeface="BIZ UDPゴシック" panose="020B0400000000000000" pitchFamily="50" charset="-128"/>
                <a:ea typeface="BIZ UDPゴシック" panose="020B0400000000000000" pitchFamily="50" charset="-128"/>
              </a:rPr>
              <a:t>展望</a:t>
            </a:r>
            <a:endParaRPr lang="en-US" altLang="ja-JP" sz="1200" dirty="0">
              <a:latin typeface="BIZ UDPゴシック" panose="020B0400000000000000" pitchFamily="50" charset="-128"/>
              <a:ea typeface="BIZ UDPゴシック" panose="020B0400000000000000" pitchFamily="50" charset="-128"/>
            </a:endParaRPr>
          </a:p>
          <a:p>
            <a:pPr fontAlgn="base"/>
            <a:r>
              <a:rPr lang="ja-JP" altLang="en-US" sz="1200" dirty="0">
                <a:latin typeface="BIZ UDPゴシック" panose="020B0400000000000000" pitchFamily="50" charset="-128"/>
                <a:ea typeface="BIZ UDPゴシック" panose="020B0400000000000000" pitchFamily="50" charset="-128"/>
              </a:rPr>
              <a:t>３</a:t>
            </a:r>
            <a:r>
              <a:rPr lang="en-US" altLang="ja-JP" sz="1200" dirty="0">
                <a:latin typeface="BIZ UDPゴシック" panose="020B0400000000000000" pitchFamily="50" charset="-128"/>
                <a:ea typeface="BIZ UDPゴシック" panose="020B0400000000000000" pitchFamily="50" charset="-128"/>
              </a:rPr>
              <a:t>D</a:t>
            </a:r>
            <a:r>
              <a:rPr lang="ja-JP" altLang="en-US" sz="1200" dirty="0">
                <a:latin typeface="BIZ UDPゴシック" panose="020B0400000000000000" pitchFamily="50" charset="-128"/>
                <a:ea typeface="BIZ UDPゴシック" panose="020B0400000000000000" pitchFamily="50" charset="-128"/>
              </a:rPr>
              <a:t>モデルとの連動や、部屋仕上げ検索等検索機能を充実したい</a:t>
            </a:r>
            <a:endParaRPr lang="en-US" altLang="ja-JP" sz="12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66790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8D8173A1-1379-4381-B2F0-6C94215960C1}"/>
              </a:ext>
            </a:extLst>
          </p:cNvPr>
          <p:cNvSpPr txBox="1"/>
          <p:nvPr/>
        </p:nvSpPr>
        <p:spPr>
          <a:xfrm>
            <a:off x="189413" y="247646"/>
            <a:ext cx="11813196" cy="584775"/>
          </a:xfrm>
          <a:prstGeom prst="rect">
            <a:avLst/>
          </a:prstGeom>
          <a:noFill/>
          <a:ln>
            <a:noFill/>
          </a:ln>
        </p:spPr>
        <p:txBody>
          <a:bodyPr wrap="square" rtlCol="0">
            <a:spAutoFit/>
          </a:bodyPr>
          <a:lstStyle/>
          <a:p>
            <a:r>
              <a:rPr lang="ja-JP" altLang="en-US" sz="3200" dirty="0">
                <a:latin typeface="BIZ UDPゴシック" panose="020B0400000000000000" pitchFamily="50" charset="-128"/>
                <a:ea typeface="BIZ UDPゴシック" panose="020B0400000000000000" pitchFamily="50" charset="-128"/>
              </a:rPr>
              <a:t>工程管理</a:t>
            </a:r>
            <a:endParaRPr kumimoji="1" lang="ja-JP" altLang="en-US" sz="3200" dirty="0">
              <a:latin typeface="BIZ UDPゴシック" panose="020B0400000000000000" pitchFamily="50" charset="-128"/>
              <a:ea typeface="BIZ UDPゴシック" panose="020B0400000000000000" pitchFamily="50" charset="-128"/>
            </a:endParaRPr>
          </a:p>
        </p:txBody>
      </p:sp>
      <p:cxnSp>
        <p:nvCxnSpPr>
          <p:cNvPr id="4" name="直線コネクタ 3">
            <a:extLst>
              <a:ext uri="{FF2B5EF4-FFF2-40B4-BE49-F238E27FC236}">
                <a16:creationId xmlns:a16="http://schemas.microsoft.com/office/drawing/2014/main" id="{4B32F5C4-38FD-4A44-936B-498595483EC7}"/>
              </a:ext>
            </a:extLst>
          </p:cNvPr>
          <p:cNvCxnSpPr>
            <a:cxnSpLocks/>
          </p:cNvCxnSpPr>
          <p:nvPr/>
        </p:nvCxnSpPr>
        <p:spPr>
          <a:xfrm>
            <a:off x="189392" y="832421"/>
            <a:ext cx="11828543" cy="0"/>
          </a:xfrm>
          <a:prstGeom prst="line">
            <a:avLst/>
          </a:prstGeom>
        </p:spPr>
        <p:style>
          <a:lnRef idx="1">
            <a:schemeClr val="dk1"/>
          </a:lnRef>
          <a:fillRef idx="0">
            <a:schemeClr val="dk1"/>
          </a:fillRef>
          <a:effectRef idx="0">
            <a:schemeClr val="dk1"/>
          </a:effectRef>
          <a:fontRef idx="minor">
            <a:schemeClr val="tx1"/>
          </a:fontRef>
        </p:style>
      </p:cxnSp>
      <p:sp>
        <p:nvSpPr>
          <p:cNvPr id="8" name="テキスト ボックス 7">
            <a:extLst>
              <a:ext uri="{FF2B5EF4-FFF2-40B4-BE49-F238E27FC236}">
                <a16:creationId xmlns:a16="http://schemas.microsoft.com/office/drawing/2014/main" id="{81820749-81FB-4D72-BB91-A9A7A1972168}"/>
              </a:ext>
            </a:extLst>
          </p:cNvPr>
          <p:cNvSpPr txBox="1"/>
          <p:nvPr/>
        </p:nvSpPr>
        <p:spPr>
          <a:xfrm>
            <a:off x="189393" y="880356"/>
            <a:ext cx="4474048" cy="830997"/>
          </a:xfrm>
          <a:prstGeom prst="rect">
            <a:avLst/>
          </a:prstGeom>
          <a:noFill/>
          <a:ln>
            <a:noFill/>
          </a:ln>
        </p:spPr>
        <p:txBody>
          <a:bodyPr wrap="square" rtlCol="0">
            <a:spAutoFit/>
          </a:bodyPr>
          <a:lstStyle/>
          <a:p>
            <a:pPr fontAlgn="base"/>
            <a:r>
              <a:rPr lang="ja-JP" altLang="en-US" sz="1200" dirty="0">
                <a:latin typeface="BIZ UDPゴシック" panose="020B0400000000000000" pitchFamily="50" charset="-128"/>
                <a:ea typeface="BIZ UDPゴシック" panose="020B0400000000000000" pitchFamily="50" charset="-128"/>
              </a:rPr>
              <a:t>機能</a:t>
            </a:r>
            <a:br>
              <a:rPr lang="en-US" altLang="ja-JP" sz="1200" dirty="0">
                <a:latin typeface="BIZ UDPゴシック" panose="020B0400000000000000" pitchFamily="50" charset="-128"/>
                <a:ea typeface="BIZ UDPゴシック" panose="020B0400000000000000" pitchFamily="50" charset="-128"/>
              </a:rPr>
            </a:br>
            <a:r>
              <a:rPr lang="ja-JP" altLang="en-US" sz="1200" dirty="0">
                <a:latin typeface="BIZ UDPゴシック" panose="020B0400000000000000" pitchFamily="50" charset="-128"/>
                <a:ea typeface="BIZ UDPゴシック" panose="020B0400000000000000" pitchFamily="50" charset="-128"/>
              </a:rPr>
              <a:t>現場工程ナビから出力された工程データ（</a:t>
            </a:r>
            <a:r>
              <a:rPr lang="en-US" altLang="ja-JP" sz="1200" dirty="0">
                <a:latin typeface="BIZ UDPゴシック" panose="020B0400000000000000" pitchFamily="50" charset="-128"/>
                <a:ea typeface="BIZ UDPゴシック" panose="020B0400000000000000" pitchFamily="50" charset="-128"/>
              </a:rPr>
              <a:t>csv</a:t>
            </a:r>
            <a:r>
              <a:rPr lang="ja-JP" altLang="en-US" sz="1200" dirty="0">
                <a:latin typeface="BIZ UDPゴシック" panose="020B0400000000000000" pitchFamily="50" charset="-128"/>
                <a:ea typeface="BIZ UDPゴシック" panose="020B0400000000000000" pitchFamily="50" charset="-128"/>
              </a:rPr>
              <a:t>）を取り込むことで工程の表示・編集が可能</a:t>
            </a:r>
            <a:endParaRPr lang="en-US" altLang="ja-JP" sz="1200" dirty="0">
              <a:latin typeface="BIZ UDPゴシック" panose="020B0400000000000000" pitchFamily="50" charset="-128"/>
              <a:ea typeface="BIZ UDPゴシック" panose="020B0400000000000000" pitchFamily="50" charset="-128"/>
            </a:endParaRPr>
          </a:p>
          <a:p>
            <a:pPr fontAlgn="base"/>
            <a:r>
              <a:rPr lang="ja-JP" altLang="en-US" sz="1200" dirty="0">
                <a:latin typeface="BIZ UDPゴシック" panose="020B0400000000000000" pitchFamily="50" charset="-128"/>
                <a:ea typeface="BIZ UDPゴシック" panose="020B0400000000000000" pitchFamily="50" charset="-128"/>
              </a:rPr>
              <a:t>編集後のデータを現場工程ナビに返すことも可能</a:t>
            </a:r>
            <a:endParaRPr lang="en-US" altLang="ja-JP" sz="1200" dirty="0">
              <a:latin typeface="BIZ UDPゴシック" panose="020B0400000000000000" pitchFamily="50" charset="-128"/>
              <a:ea typeface="BIZ UDPゴシック" panose="020B0400000000000000" pitchFamily="50" charset="-128"/>
            </a:endParaRPr>
          </a:p>
        </p:txBody>
      </p:sp>
      <p:pic>
        <p:nvPicPr>
          <p:cNvPr id="2" name="図 1">
            <a:extLst>
              <a:ext uri="{FF2B5EF4-FFF2-40B4-BE49-F238E27FC236}">
                <a16:creationId xmlns:a16="http://schemas.microsoft.com/office/drawing/2014/main" id="{4F2A53AF-A184-4EA3-96C1-28A71892E04E}"/>
              </a:ext>
            </a:extLst>
          </p:cNvPr>
          <p:cNvPicPr>
            <a:picLocks noChangeAspect="1"/>
          </p:cNvPicPr>
          <p:nvPr/>
        </p:nvPicPr>
        <p:blipFill>
          <a:blip r:embed="rId2"/>
          <a:stretch>
            <a:fillRect/>
          </a:stretch>
        </p:blipFill>
        <p:spPr>
          <a:xfrm>
            <a:off x="0" y="1711353"/>
            <a:ext cx="7712364" cy="2794098"/>
          </a:xfrm>
          <a:prstGeom prst="rect">
            <a:avLst/>
          </a:prstGeom>
        </p:spPr>
      </p:pic>
      <p:pic>
        <p:nvPicPr>
          <p:cNvPr id="2050" name="Picture 2" descr="現場ナビ工程 Page1/6（概要） | 「現場ナビ」シリーズ">
            <a:extLst>
              <a:ext uri="{FF2B5EF4-FFF2-40B4-BE49-F238E27FC236}">
                <a16:creationId xmlns:a16="http://schemas.microsoft.com/office/drawing/2014/main" id="{589B0904-63D4-4EAF-8C71-46DFEA80A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903" y="5261868"/>
            <a:ext cx="3064741" cy="134848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矢印コネクタ 4">
            <a:extLst>
              <a:ext uri="{FF2B5EF4-FFF2-40B4-BE49-F238E27FC236}">
                <a16:creationId xmlns:a16="http://schemas.microsoft.com/office/drawing/2014/main" id="{07217B14-B6C2-4CA5-B97B-AF91EAC78FD7}"/>
              </a:ext>
            </a:extLst>
          </p:cNvPr>
          <p:cNvCxnSpPr>
            <a:cxnSpLocks/>
          </p:cNvCxnSpPr>
          <p:nvPr/>
        </p:nvCxnSpPr>
        <p:spPr>
          <a:xfrm>
            <a:off x="2172274" y="4566413"/>
            <a:ext cx="0" cy="46166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70C09007-E01D-48AB-8921-5281011CC379}"/>
              </a:ext>
            </a:extLst>
          </p:cNvPr>
          <p:cNvPicPr>
            <a:picLocks noChangeAspect="1"/>
          </p:cNvPicPr>
          <p:nvPr/>
        </p:nvPicPr>
        <p:blipFill rotWithShape="1">
          <a:blip r:embed="rId4"/>
          <a:srcRect l="13171" t="11373" r="28301" b="-7186"/>
          <a:stretch/>
        </p:blipFill>
        <p:spPr>
          <a:xfrm>
            <a:off x="8137235" y="1555491"/>
            <a:ext cx="3688579" cy="5330186"/>
          </a:xfrm>
          <a:prstGeom prst="rect">
            <a:avLst/>
          </a:prstGeom>
        </p:spPr>
      </p:pic>
      <p:sp>
        <p:nvSpPr>
          <p:cNvPr id="12" name="テキスト ボックス 11">
            <a:extLst>
              <a:ext uri="{FF2B5EF4-FFF2-40B4-BE49-F238E27FC236}">
                <a16:creationId xmlns:a16="http://schemas.microsoft.com/office/drawing/2014/main" id="{DCC65A5C-FEA7-48DD-97F0-9421370A0177}"/>
              </a:ext>
            </a:extLst>
          </p:cNvPr>
          <p:cNvSpPr txBox="1"/>
          <p:nvPr/>
        </p:nvSpPr>
        <p:spPr>
          <a:xfrm>
            <a:off x="5828192" y="832421"/>
            <a:ext cx="7947843" cy="461665"/>
          </a:xfrm>
          <a:prstGeom prst="rect">
            <a:avLst/>
          </a:prstGeom>
          <a:noFill/>
          <a:ln>
            <a:noFill/>
          </a:ln>
        </p:spPr>
        <p:txBody>
          <a:bodyPr wrap="square" rtlCol="0">
            <a:spAutoFit/>
          </a:bodyPr>
          <a:lstStyle/>
          <a:p>
            <a:pPr fontAlgn="base"/>
            <a:r>
              <a:rPr lang="ja-JP" altLang="en-US" sz="1200" dirty="0">
                <a:latin typeface="BIZ UDPゴシック" panose="020B0400000000000000" pitchFamily="50" charset="-128"/>
                <a:ea typeface="BIZ UDPゴシック" panose="020B0400000000000000" pitchFamily="50" charset="-128"/>
              </a:rPr>
              <a:t>展望</a:t>
            </a:r>
            <a:endParaRPr lang="en-US" altLang="ja-JP" sz="1200" dirty="0">
              <a:latin typeface="BIZ UDPゴシック" panose="020B0400000000000000" pitchFamily="50" charset="-128"/>
              <a:ea typeface="BIZ UDPゴシック" panose="020B0400000000000000" pitchFamily="50" charset="-128"/>
            </a:endParaRPr>
          </a:p>
          <a:p>
            <a:pPr fontAlgn="base"/>
            <a:r>
              <a:rPr lang="ja-JP" altLang="en-US" sz="1200" dirty="0">
                <a:latin typeface="BIZ UDPゴシック" panose="020B0400000000000000" pitchFamily="50" charset="-128"/>
                <a:ea typeface="BIZ UDPゴシック" panose="020B0400000000000000" pitchFamily="50" charset="-128"/>
              </a:rPr>
              <a:t>工程表とモデルを連動させ、工程表の自動生成や、人工の計算につながると考えている</a:t>
            </a:r>
            <a:endParaRPr lang="en-US" altLang="ja-JP" sz="12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67695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8D8173A1-1379-4381-B2F0-6C94215960C1}"/>
              </a:ext>
            </a:extLst>
          </p:cNvPr>
          <p:cNvSpPr txBox="1"/>
          <p:nvPr/>
        </p:nvSpPr>
        <p:spPr>
          <a:xfrm>
            <a:off x="189413" y="247646"/>
            <a:ext cx="11813196" cy="584775"/>
          </a:xfrm>
          <a:prstGeom prst="rect">
            <a:avLst/>
          </a:prstGeom>
          <a:noFill/>
          <a:ln>
            <a:noFill/>
          </a:ln>
        </p:spPr>
        <p:txBody>
          <a:bodyPr wrap="square" rtlCol="0">
            <a:spAutoFit/>
          </a:bodyPr>
          <a:lstStyle/>
          <a:p>
            <a:r>
              <a:rPr lang="ja-JP" altLang="en-US" sz="3200" dirty="0">
                <a:latin typeface="BIZ UDPゴシック" panose="020B0400000000000000" pitchFamily="50" charset="-128"/>
                <a:ea typeface="BIZ UDPゴシック" panose="020B0400000000000000" pitchFamily="50" charset="-128"/>
              </a:rPr>
              <a:t>モデル変更状況追跡</a:t>
            </a:r>
            <a:endParaRPr kumimoji="1" lang="ja-JP" altLang="en-US" sz="3200" dirty="0">
              <a:latin typeface="BIZ UDPゴシック" panose="020B0400000000000000" pitchFamily="50" charset="-128"/>
              <a:ea typeface="BIZ UDPゴシック" panose="020B0400000000000000" pitchFamily="50" charset="-128"/>
            </a:endParaRPr>
          </a:p>
        </p:txBody>
      </p:sp>
      <p:cxnSp>
        <p:nvCxnSpPr>
          <p:cNvPr id="4" name="直線コネクタ 3">
            <a:extLst>
              <a:ext uri="{FF2B5EF4-FFF2-40B4-BE49-F238E27FC236}">
                <a16:creationId xmlns:a16="http://schemas.microsoft.com/office/drawing/2014/main" id="{4B32F5C4-38FD-4A44-936B-498595483EC7}"/>
              </a:ext>
            </a:extLst>
          </p:cNvPr>
          <p:cNvCxnSpPr>
            <a:cxnSpLocks/>
          </p:cNvCxnSpPr>
          <p:nvPr/>
        </p:nvCxnSpPr>
        <p:spPr>
          <a:xfrm>
            <a:off x="189392" y="832421"/>
            <a:ext cx="11828543" cy="0"/>
          </a:xfrm>
          <a:prstGeom prst="line">
            <a:avLst/>
          </a:prstGeom>
        </p:spPr>
        <p:style>
          <a:lnRef idx="1">
            <a:schemeClr val="dk1"/>
          </a:lnRef>
          <a:fillRef idx="0">
            <a:schemeClr val="dk1"/>
          </a:fillRef>
          <a:effectRef idx="0">
            <a:schemeClr val="dk1"/>
          </a:effectRef>
          <a:fontRef idx="minor">
            <a:schemeClr val="tx1"/>
          </a:fontRef>
        </p:style>
      </p:cxnSp>
      <p:pic>
        <p:nvPicPr>
          <p:cNvPr id="7" name="図 6">
            <a:extLst>
              <a:ext uri="{FF2B5EF4-FFF2-40B4-BE49-F238E27FC236}">
                <a16:creationId xmlns:a16="http://schemas.microsoft.com/office/drawing/2014/main" id="{953702F1-C6FA-4129-80AA-35F415EF1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391" y="1249688"/>
            <a:ext cx="11736355" cy="5000327"/>
          </a:xfrm>
          <a:prstGeom prst="rect">
            <a:avLst/>
          </a:prstGeom>
        </p:spPr>
      </p:pic>
      <p:pic>
        <p:nvPicPr>
          <p:cNvPr id="3" name="図 2">
            <a:extLst>
              <a:ext uri="{FF2B5EF4-FFF2-40B4-BE49-F238E27FC236}">
                <a16:creationId xmlns:a16="http://schemas.microsoft.com/office/drawing/2014/main" id="{25D65B95-E476-4FA5-96C3-9877945975F5}"/>
              </a:ext>
            </a:extLst>
          </p:cNvPr>
          <p:cNvPicPr>
            <a:picLocks noChangeAspect="1"/>
          </p:cNvPicPr>
          <p:nvPr/>
        </p:nvPicPr>
        <p:blipFill rotWithShape="1">
          <a:blip r:embed="rId3">
            <a:extLst>
              <a:ext uri="{28A0092B-C50C-407E-A947-70E740481C1C}">
                <a14:useLocalDpi xmlns:a14="http://schemas.microsoft.com/office/drawing/2010/main" val="0"/>
              </a:ext>
            </a:extLst>
          </a:blip>
          <a:srcRect t="41142"/>
          <a:stretch/>
        </p:blipFill>
        <p:spPr>
          <a:xfrm>
            <a:off x="4175719" y="4225954"/>
            <a:ext cx="7750028" cy="2309068"/>
          </a:xfrm>
          <a:prstGeom prst="rect">
            <a:avLst/>
          </a:prstGeom>
        </p:spPr>
      </p:pic>
      <p:sp>
        <p:nvSpPr>
          <p:cNvPr id="9" name="テキスト ボックス 8">
            <a:extLst>
              <a:ext uri="{FF2B5EF4-FFF2-40B4-BE49-F238E27FC236}">
                <a16:creationId xmlns:a16="http://schemas.microsoft.com/office/drawing/2014/main" id="{64E19D38-CFB2-4709-8DE9-87F8C0483815}"/>
              </a:ext>
            </a:extLst>
          </p:cNvPr>
          <p:cNvSpPr txBox="1"/>
          <p:nvPr/>
        </p:nvSpPr>
        <p:spPr>
          <a:xfrm>
            <a:off x="189392" y="880356"/>
            <a:ext cx="7947843" cy="461665"/>
          </a:xfrm>
          <a:prstGeom prst="rect">
            <a:avLst/>
          </a:prstGeom>
          <a:noFill/>
          <a:ln>
            <a:noFill/>
          </a:ln>
        </p:spPr>
        <p:txBody>
          <a:bodyPr wrap="square" rtlCol="0">
            <a:spAutoFit/>
          </a:bodyPr>
          <a:lstStyle/>
          <a:p>
            <a:pPr fontAlgn="base"/>
            <a:r>
              <a:rPr lang="ja-JP" altLang="en-US" sz="1200" dirty="0">
                <a:latin typeface="BIZ UDPゴシック" panose="020B0400000000000000" pitchFamily="50" charset="-128"/>
                <a:ea typeface="BIZ UDPゴシック" panose="020B0400000000000000" pitchFamily="50" charset="-128"/>
              </a:rPr>
              <a:t>機能</a:t>
            </a:r>
            <a:br>
              <a:rPr lang="en-US" altLang="ja-JP" sz="1200" dirty="0">
                <a:latin typeface="BIZ UDPゴシック" panose="020B0400000000000000" pitchFamily="50" charset="-128"/>
                <a:ea typeface="BIZ UDPゴシック" panose="020B0400000000000000" pitchFamily="50" charset="-128"/>
              </a:rPr>
            </a:br>
            <a:r>
              <a:rPr lang="en-US" altLang="ja-JP" sz="1200" dirty="0">
                <a:latin typeface="BIZ UDPゴシック" panose="020B0400000000000000" pitchFamily="50" charset="-128"/>
                <a:ea typeface="BIZ UDPゴシック" panose="020B0400000000000000" pitchFamily="50" charset="-128"/>
              </a:rPr>
              <a:t>Revit</a:t>
            </a:r>
            <a:r>
              <a:rPr lang="ja-JP" altLang="en-US" sz="1200" dirty="0">
                <a:latin typeface="BIZ UDPゴシック" panose="020B0400000000000000" pitchFamily="50" charset="-128"/>
                <a:ea typeface="BIZ UDPゴシック" panose="020B0400000000000000" pitchFamily="50" charset="-128"/>
              </a:rPr>
              <a:t>作業者の日ごとの作業内容やモデルの変更状況を追跡することで、管理者の作業状況把握に役立てる</a:t>
            </a:r>
            <a:endParaRPr lang="en-US" altLang="ja-JP" sz="12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884493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525743A-EDD7-4FD6-AF65-08AE058544C2}"/>
              </a:ext>
            </a:extLst>
          </p:cNvPr>
          <p:cNvPicPr>
            <a:picLocks noChangeAspect="1"/>
          </p:cNvPicPr>
          <p:nvPr/>
        </p:nvPicPr>
        <p:blipFill>
          <a:blip r:embed="rId2"/>
          <a:stretch>
            <a:fillRect/>
          </a:stretch>
        </p:blipFill>
        <p:spPr>
          <a:xfrm>
            <a:off x="15985705" y="805928"/>
            <a:ext cx="8111948" cy="5246144"/>
          </a:xfrm>
          <a:prstGeom prst="rect">
            <a:avLst/>
          </a:prstGeom>
        </p:spPr>
      </p:pic>
      <p:sp>
        <p:nvSpPr>
          <p:cNvPr id="6" name="テキスト ボックス 5">
            <a:extLst>
              <a:ext uri="{FF2B5EF4-FFF2-40B4-BE49-F238E27FC236}">
                <a16:creationId xmlns:a16="http://schemas.microsoft.com/office/drawing/2014/main" id="{29364CF7-1B49-4150-AE10-E672BB69D870}"/>
              </a:ext>
            </a:extLst>
          </p:cNvPr>
          <p:cNvSpPr txBox="1"/>
          <p:nvPr/>
        </p:nvSpPr>
        <p:spPr>
          <a:xfrm>
            <a:off x="189413" y="247646"/>
            <a:ext cx="11813196" cy="584775"/>
          </a:xfrm>
          <a:prstGeom prst="rect">
            <a:avLst/>
          </a:prstGeom>
          <a:noFill/>
          <a:ln>
            <a:noFill/>
          </a:ln>
        </p:spPr>
        <p:txBody>
          <a:bodyPr wrap="square" rtlCol="0">
            <a:spAutoFit/>
          </a:bodyPr>
          <a:lstStyle/>
          <a:p>
            <a:r>
              <a:rPr kumimoji="1" lang="ja-JP" altLang="en-US" sz="3200" dirty="0">
                <a:latin typeface="BIZ UDPゴシック" panose="020B0400000000000000" pitchFamily="50" charset="-128"/>
                <a:ea typeface="BIZ UDPゴシック" panose="020B0400000000000000" pitchFamily="50" charset="-128"/>
              </a:rPr>
              <a:t>モデルストレージ</a:t>
            </a:r>
          </a:p>
        </p:txBody>
      </p:sp>
      <p:cxnSp>
        <p:nvCxnSpPr>
          <p:cNvPr id="7" name="直線コネクタ 6">
            <a:extLst>
              <a:ext uri="{FF2B5EF4-FFF2-40B4-BE49-F238E27FC236}">
                <a16:creationId xmlns:a16="http://schemas.microsoft.com/office/drawing/2014/main" id="{3E4559FB-71CF-4B62-99C9-98692FB9506C}"/>
              </a:ext>
            </a:extLst>
          </p:cNvPr>
          <p:cNvCxnSpPr>
            <a:cxnSpLocks/>
          </p:cNvCxnSpPr>
          <p:nvPr/>
        </p:nvCxnSpPr>
        <p:spPr>
          <a:xfrm>
            <a:off x="189392" y="832421"/>
            <a:ext cx="11828543" cy="0"/>
          </a:xfrm>
          <a:prstGeom prst="line">
            <a:avLst/>
          </a:prstGeom>
        </p:spPr>
        <p:style>
          <a:lnRef idx="1">
            <a:schemeClr val="dk1"/>
          </a:lnRef>
          <a:fillRef idx="0">
            <a:schemeClr val="dk1"/>
          </a:fillRef>
          <a:effectRef idx="0">
            <a:schemeClr val="dk1"/>
          </a:effectRef>
          <a:fontRef idx="minor">
            <a:schemeClr val="tx1"/>
          </a:fontRef>
        </p:style>
      </p:cxnSp>
      <p:sp>
        <p:nvSpPr>
          <p:cNvPr id="8" name="テキスト ボックス 7">
            <a:extLst>
              <a:ext uri="{FF2B5EF4-FFF2-40B4-BE49-F238E27FC236}">
                <a16:creationId xmlns:a16="http://schemas.microsoft.com/office/drawing/2014/main" id="{8F297C11-9921-4D30-8CA0-0CB07A362C7C}"/>
              </a:ext>
            </a:extLst>
          </p:cNvPr>
          <p:cNvSpPr txBox="1"/>
          <p:nvPr/>
        </p:nvSpPr>
        <p:spPr>
          <a:xfrm>
            <a:off x="189392" y="880356"/>
            <a:ext cx="5181261" cy="830997"/>
          </a:xfrm>
          <a:prstGeom prst="rect">
            <a:avLst/>
          </a:prstGeom>
          <a:noFill/>
          <a:ln>
            <a:noFill/>
          </a:ln>
        </p:spPr>
        <p:txBody>
          <a:bodyPr wrap="square" rtlCol="0">
            <a:spAutoFit/>
          </a:bodyPr>
          <a:lstStyle/>
          <a:p>
            <a:pPr fontAlgn="base"/>
            <a:r>
              <a:rPr lang="ja-JP" altLang="en-US" sz="1200" dirty="0">
                <a:latin typeface="BIZ UDPゴシック" panose="020B0400000000000000" pitchFamily="50" charset="-128"/>
                <a:ea typeface="BIZ UDPゴシック" panose="020B0400000000000000" pitchFamily="50" charset="-128"/>
              </a:rPr>
              <a:t>・モデルのデータ量の変遷からプロジェクトの大まかな進行状況を把握する</a:t>
            </a:r>
            <a:endParaRPr lang="en-US" altLang="ja-JP" sz="1200" dirty="0">
              <a:latin typeface="BIZ UDPゴシック" panose="020B0400000000000000" pitchFamily="50" charset="-128"/>
              <a:ea typeface="BIZ UDPゴシック" panose="020B0400000000000000" pitchFamily="50" charset="-128"/>
            </a:endParaRPr>
          </a:p>
          <a:p>
            <a:pPr fontAlgn="base"/>
            <a:r>
              <a:rPr lang="ja-JP" altLang="en-US" sz="1200" dirty="0">
                <a:latin typeface="BIZ UDPゴシック" panose="020B0400000000000000" pitchFamily="50" charset="-128"/>
                <a:ea typeface="BIZ UDPゴシック" panose="020B0400000000000000" pitchFamily="50" charset="-128"/>
              </a:rPr>
              <a:t>・</a:t>
            </a:r>
            <a:r>
              <a:rPr lang="en-US" altLang="ja-JP" sz="1200" dirty="0">
                <a:latin typeface="BIZ UDPゴシック" panose="020B0400000000000000" pitchFamily="50" charset="-128"/>
                <a:ea typeface="BIZ UDPゴシック" panose="020B0400000000000000" pitchFamily="50" charset="-128"/>
              </a:rPr>
              <a:t>BIM</a:t>
            </a:r>
            <a:r>
              <a:rPr lang="ja-JP" altLang="en-US" sz="1200" dirty="0">
                <a:latin typeface="BIZ UDPゴシック" panose="020B0400000000000000" pitchFamily="50" charset="-128"/>
                <a:ea typeface="BIZ UDPゴシック" panose="020B0400000000000000" pitchFamily="50" charset="-128"/>
              </a:rPr>
              <a:t>コーディネーターはモデルの容量が重くなったタイミングでリフレッシュ</a:t>
            </a:r>
            <a:r>
              <a:rPr lang="en-US" altLang="ja-JP" sz="1200" dirty="0">
                <a:latin typeface="BIZ UDPゴシック" panose="020B0400000000000000" pitchFamily="50" charset="-128"/>
                <a:ea typeface="BIZ UDPゴシック" panose="020B0400000000000000" pitchFamily="50" charset="-128"/>
              </a:rPr>
              <a:t>(</a:t>
            </a:r>
            <a:r>
              <a:rPr lang="ja-JP" altLang="en-US" sz="1200" dirty="0">
                <a:latin typeface="BIZ UDPゴシック" panose="020B0400000000000000" pitchFamily="50" charset="-128"/>
                <a:ea typeface="BIZ UDPゴシック" panose="020B0400000000000000" pitchFamily="50" charset="-128"/>
              </a:rPr>
              <a:t>不要なデータを取り除いて軽くする作業</a:t>
            </a:r>
            <a:r>
              <a:rPr lang="en-US" altLang="ja-JP" sz="1200" dirty="0">
                <a:latin typeface="BIZ UDPゴシック" panose="020B0400000000000000" pitchFamily="50" charset="-128"/>
                <a:ea typeface="BIZ UDPゴシック" panose="020B0400000000000000" pitchFamily="50" charset="-128"/>
              </a:rPr>
              <a:t>)</a:t>
            </a:r>
            <a:r>
              <a:rPr lang="ja-JP" altLang="en-US" sz="1200" dirty="0">
                <a:latin typeface="BIZ UDPゴシック" panose="020B0400000000000000" pitchFamily="50" charset="-128"/>
                <a:ea typeface="BIZ UDPゴシック" panose="020B0400000000000000" pitchFamily="50" charset="-128"/>
              </a:rPr>
              <a:t>を行う</a:t>
            </a:r>
            <a:br>
              <a:rPr lang="en-US" altLang="ja-JP" sz="1200" dirty="0">
                <a:latin typeface="BIZ UDPゴシック" panose="020B0400000000000000" pitchFamily="50" charset="-128"/>
                <a:ea typeface="BIZ UDPゴシック" panose="020B0400000000000000" pitchFamily="50" charset="-128"/>
              </a:rPr>
            </a:br>
            <a:r>
              <a:rPr lang="ja-JP" altLang="en-US" sz="1200" dirty="0">
                <a:latin typeface="BIZ UDPゴシック" panose="020B0400000000000000" pitchFamily="50" charset="-128"/>
                <a:ea typeface="BIZ UDPゴシック" panose="020B0400000000000000" pitchFamily="50" charset="-128"/>
              </a:rPr>
              <a:t>・複数ファイルを同時選択することで、ファイル間の比較表示が可能</a:t>
            </a:r>
            <a:endParaRPr lang="en-US" altLang="ja-JP" sz="1200" dirty="0">
              <a:latin typeface="BIZ UDPゴシック" panose="020B0400000000000000" pitchFamily="50" charset="-128"/>
              <a:ea typeface="BIZ UDPゴシック" panose="020B0400000000000000" pitchFamily="50" charset="-128"/>
            </a:endParaRPr>
          </a:p>
        </p:txBody>
      </p:sp>
      <p:pic>
        <p:nvPicPr>
          <p:cNvPr id="9" name="図 8">
            <a:extLst>
              <a:ext uri="{FF2B5EF4-FFF2-40B4-BE49-F238E27FC236}">
                <a16:creationId xmlns:a16="http://schemas.microsoft.com/office/drawing/2014/main" id="{0D5A67EE-BC01-4257-B540-3F3B3368282D}"/>
              </a:ext>
            </a:extLst>
          </p:cNvPr>
          <p:cNvPicPr>
            <a:picLocks noChangeAspect="1"/>
          </p:cNvPicPr>
          <p:nvPr/>
        </p:nvPicPr>
        <p:blipFill>
          <a:blip r:embed="rId3"/>
          <a:stretch>
            <a:fillRect/>
          </a:stretch>
        </p:blipFill>
        <p:spPr>
          <a:xfrm>
            <a:off x="0" y="1967060"/>
            <a:ext cx="12192000" cy="4890940"/>
          </a:xfrm>
          <a:prstGeom prst="rect">
            <a:avLst/>
          </a:prstGeom>
        </p:spPr>
      </p:pic>
      <p:sp>
        <p:nvSpPr>
          <p:cNvPr id="10" name="テキスト ボックス 9">
            <a:extLst>
              <a:ext uri="{FF2B5EF4-FFF2-40B4-BE49-F238E27FC236}">
                <a16:creationId xmlns:a16="http://schemas.microsoft.com/office/drawing/2014/main" id="{9E2B6D06-6483-48B7-899D-37D99EECBDC6}"/>
              </a:ext>
            </a:extLst>
          </p:cNvPr>
          <p:cNvSpPr txBox="1"/>
          <p:nvPr/>
        </p:nvSpPr>
        <p:spPr>
          <a:xfrm>
            <a:off x="6441650" y="880355"/>
            <a:ext cx="5181261" cy="830997"/>
          </a:xfrm>
          <a:prstGeom prst="rect">
            <a:avLst/>
          </a:prstGeom>
          <a:noFill/>
          <a:ln>
            <a:noFill/>
          </a:ln>
        </p:spPr>
        <p:txBody>
          <a:bodyPr wrap="square" rtlCol="0">
            <a:spAutoFit/>
          </a:bodyPr>
          <a:lstStyle/>
          <a:p>
            <a:pPr fontAlgn="base"/>
            <a:r>
              <a:rPr lang="ja-JP" altLang="en-US" sz="1200" dirty="0">
                <a:latin typeface="BIZ UDPゴシック" panose="020B0400000000000000" pitchFamily="50" charset="-128"/>
                <a:ea typeface="BIZ UDPゴシック" panose="020B0400000000000000" pitchFamily="50" charset="-128"/>
              </a:rPr>
              <a:t>展望</a:t>
            </a:r>
            <a:endParaRPr lang="en-US" altLang="ja-JP" sz="1200" dirty="0">
              <a:latin typeface="BIZ UDPゴシック" panose="020B0400000000000000" pitchFamily="50" charset="-128"/>
              <a:ea typeface="BIZ UDPゴシック" panose="020B0400000000000000" pitchFamily="50" charset="-128"/>
            </a:endParaRPr>
          </a:p>
          <a:p>
            <a:pPr fontAlgn="base"/>
            <a:r>
              <a:rPr lang="ja-JP" altLang="en-US" sz="1200" dirty="0">
                <a:latin typeface="BIZ UDPゴシック" panose="020B0400000000000000" pitchFamily="50" charset="-128"/>
                <a:ea typeface="BIZ UDPゴシック" panose="020B0400000000000000" pitchFamily="50" charset="-128"/>
              </a:rPr>
              <a:t>・データ容量の警告表示を重ね合わせて、不用意な容量増加を防ぐ</a:t>
            </a:r>
          </a:p>
          <a:p>
            <a:pPr fontAlgn="base"/>
            <a:r>
              <a:rPr lang="ja-JP" altLang="en-US" sz="1200" dirty="0">
                <a:latin typeface="BIZ UDPゴシック" panose="020B0400000000000000" pitchFamily="50" charset="-128"/>
                <a:ea typeface="BIZ UDPゴシック" panose="020B0400000000000000" pitchFamily="50" charset="-128"/>
              </a:rPr>
              <a:t>・建築用途や規模などの物件情報でカテゴライズすることで、物件情報に沿ったデータ容量の傾向や全容把握に活用</a:t>
            </a:r>
            <a:endParaRPr lang="en-US" altLang="ja-JP" sz="12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498983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A49AABCC-3879-4C89-9665-955CC48AB18D}"/>
              </a:ext>
            </a:extLst>
          </p:cNvPr>
          <p:cNvSpPr/>
          <p:nvPr/>
        </p:nvSpPr>
        <p:spPr>
          <a:xfrm>
            <a:off x="1719419" y="3136612"/>
            <a:ext cx="8753162" cy="584775"/>
          </a:xfrm>
          <a:prstGeom prst="rect">
            <a:avLst/>
          </a:prstGeom>
        </p:spPr>
        <p:txBody>
          <a:bodyPr wrap="square">
            <a:spAutoFit/>
          </a:bodyPr>
          <a:lstStyle/>
          <a:p>
            <a:pPr algn="ctr"/>
            <a:r>
              <a:rPr lang="ja-JP" altLang="en-US" sz="3200" b="1" dirty="0">
                <a:latin typeface="BIZ UDPゴシック" panose="020B0400000000000000" pitchFamily="50" charset="-128"/>
                <a:ea typeface="BIZ UDPゴシック" panose="020B0400000000000000" pitchFamily="50" charset="-128"/>
              </a:rPr>
              <a:t>はじめに</a:t>
            </a:r>
            <a:endParaRPr lang="ja-JP" altLang="en-US" sz="3200" b="1" dirty="0"/>
          </a:p>
        </p:txBody>
      </p:sp>
    </p:spTree>
    <p:extLst>
      <p:ext uri="{BB962C8B-B14F-4D97-AF65-F5344CB8AC3E}">
        <p14:creationId xmlns:p14="http://schemas.microsoft.com/office/powerpoint/2010/main" val="4248517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8D8173A1-1379-4381-B2F0-6C94215960C1}"/>
              </a:ext>
            </a:extLst>
          </p:cNvPr>
          <p:cNvSpPr txBox="1"/>
          <p:nvPr/>
        </p:nvSpPr>
        <p:spPr>
          <a:xfrm>
            <a:off x="189413" y="247646"/>
            <a:ext cx="11813196" cy="584775"/>
          </a:xfrm>
          <a:prstGeom prst="rect">
            <a:avLst/>
          </a:prstGeom>
          <a:noFill/>
          <a:ln>
            <a:noFill/>
          </a:ln>
        </p:spPr>
        <p:txBody>
          <a:bodyPr wrap="square" rtlCol="0">
            <a:spAutoFit/>
          </a:bodyPr>
          <a:lstStyle/>
          <a:p>
            <a:r>
              <a:rPr lang="ja-JP" altLang="en-US" sz="3200" dirty="0">
                <a:latin typeface="BIZ UDPゴシック" panose="020B0400000000000000" pitchFamily="50" charset="-128"/>
                <a:ea typeface="BIZ UDPゴシック" panose="020B0400000000000000" pitchFamily="50" charset="-128"/>
              </a:rPr>
              <a:t>クレーン情報登録＆クレーン情報検索</a:t>
            </a:r>
            <a:endParaRPr kumimoji="1" lang="ja-JP" altLang="en-US" sz="3200" dirty="0">
              <a:latin typeface="BIZ UDPゴシック" panose="020B0400000000000000" pitchFamily="50" charset="-128"/>
              <a:ea typeface="BIZ UDPゴシック" panose="020B0400000000000000" pitchFamily="50" charset="-128"/>
            </a:endParaRPr>
          </a:p>
        </p:txBody>
      </p:sp>
      <p:cxnSp>
        <p:nvCxnSpPr>
          <p:cNvPr id="4" name="直線コネクタ 3">
            <a:extLst>
              <a:ext uri="{FF2B5EF4-FFF2-40B4-BE49-F238E27FC236}">
                <a16:creationId xmlns:a16="http://schemas.microsoft.com/office/drawing/2014/main" id="{4B32F5C4-38FD-4A44-936B-498595483EC7}"/>
              </a:ext>
            </a:extLst>
          </p:cNvPr>
          <p:cNvCxnSpPr>
            <a:cxnSpLocks/>
          </p:cNvCxnSpPr>
          <p:nvPr/>
        </p:nvCxnSpPr>
        <p:spPr>
          <a:xfrm>
            <a:off x="189392" y="832421"/>
            <a:ext cx="11828543" cy="0"/>
          </a:xfrm>
          <a:prstGeom prst="line">
            <a:avLst/>
          </a:prstGeom>
        </p:spPr>
        <p:style>
          <a:lnRef idx="1">
            <a:schemeClr val="dk1"/>
          </a:lnRef>
          <a:fillRef idx="0">
            <a:schemeClr val="dk1"/>
          </a:fillRef>
          <a:effectRef idx="0">
            <a:schemeClr val="dk1"/>
          </a:effectRef>
          <a:fontRef idx="minor">
            <a:schemeClr val="tx1"/>
          </a:fontRef>
        </p:style>
      </p:cxnSp>
      <p:sp>
        <p:nvSpPr>
          <p:cNvPr id="8" name="テキスト ボックス 7">
            <a:extLst>
              <a:ext uri="{FF2B5EF4-FFF2-40B4-BE49-F238E27FC236}">
                <a16:creationId xmlns:a16="http://schemas.microsoft.com/office/drawing/2014/main" id="{81820749-81FB-4D72-BB91-A9A7A1972168}"/>
              </a:ext>
            </a:extLst>
          </p:cNvPr>
          <p:cNvSpPr txBox="1"/>
          <p:nvPr/>
        </p:nvSpPr>
        <p:spPr>
          <a:xfrm>
            <a:off x="189392" y="880356"/>
            <a:ext cx="6488499" cy="646331"/>
          </a:xfrm>
          <a:prstGeom prst="rect">
            <a:avLst/>
          </a:prstGeom>
          <a:noFill/>
          <a:ln>
            <a:noFill/>
          </a:ln>
        </p:spPr>
        <p:txBody>
          <a:bodyPr wrap="square" rtlCol="0">
            <a:spAutoFit/>
          </a:bodyPr>
          <a:lstStyle/>
          <a:p>
            <a:pPr fontAlgn="base"/>
            <a:r>
              <a:rPr lang="ja-JP" altLang="en-US" sz="1200" dirty="0">
                <a:latin typeface="BIZ UDPゴシック" panose="020B0400000000000000" pitchFamily="50" charset="-128"/>
                <a:ea typeface="BIZ UDPゴシック" panose="020B0400000000000000" pitchFamily="50" charset="-128"/>
              </a:rPr>
              <a:t>機能</a:t>
            </a:r>
            <a:br>
              <a:rPr lang="en-US" altLang="ja-JP" sz="1200" dirty="0">
                <a:latin typeface="BIZ UDPゴシック" panose="020B0400000000000000" pitchFamily="50" charset="-128"/>
                <a:ea typeface="BIZ UDPゴシック" panose="020B0400000000000000" pitchFamily="50" charset="-128"/>
              </a:rPr>
            </a:br>
            <a:r>
              <a:rPr lang="ja-JP" altLang="en-US" sz="1200" dirty="0">
                <a:latin typeface="BIZ UDPゴシック" panose="020B0400000000000000" pitchFamily="50" charset="-128"/>
                <a:ea typeface="BIZ UDPゴシック" panose="020B0400000000000000" pitchFamily="50" charset="-128"/>
              </a:rPr>
              <a:t>クレーン業者が所有するクレーンの情報（縦横サイズ・性能表など）が閲覧可能</a:t>
            </a:r>
            <a:endParaRPr lang="en-US" altLang="ja-JP" sz="1200" dirty="0">
              <a:latin typeface="BIZ UDPゴシック" panose="020B0400000000000000" pitchFamily="50" charset="-128"/>
              <a:ea typeface="BIZ UDPゴシック" panose="020B0400000000000000" pitchFamily="50" charset="-128"/>
            </a:endParaRPr>
          </a:p>
          <a:p>
            <a:pPr fontAlgn="base"/>
            <a:r>
              <a:rPr lang="ja-JP" altLang="en-US" sz="1200" dirty="0">
                <a:latin typeface="BIZ UDPゴシック" panose="020B0400000000000000" pitchFamily="50" charset="-128"/>
                <a:ea typeface="BIZ UDPゴシック" panose="020B0400000000000000" pitchFamily="50" charset="-128"/>
              </a:rPr>
              <a:t>また、データベースの情報は</a:t>
            </a:r>
            <a:r>
              <a:rPr lang="en-US" altLang="ja-JP" sz="1200" dirty="0" err="1">
                <a:latin typeface="BIZ UDPゴシック" panose="020B0400000000000000" pitchFamily="50" charset="-128"/>
                <a:ea typeface="BIZ UDPゴシック" panose="020B0400000000000000" pitchFamily="50" charset="-128"/>
              </a:rPr>
              <a:t>revit</a:t>
            </a:r>
            <a:r>
              <a:rPr lang="ja-JP" altLang="en-US" sz="1200" dirty="0">
                <a:latin typeface="BIZ UDPゴシック" panose="020B0400000000000000" pitchFamily="50" charset="-128"/>
                <a:ea typeface="BIZ UDPゴシック" panose="020B0400000000000000" pitchFamily="50" charset="-128"/>
              </a:rPr>
              <a:t>のクレーンファミリにも取り込むことができる</a:t>
            </a:r>
            <a:endParaRPr lang="en-US" altLang="ja-JP" sz="1200" dirty="0">
              <a:latin typeface="BIZ UDPゴシック" panose="020B0400000000000000" pitchFamily="50" charset="-128"/>
              <a:ea typeface="BIZ UDPゴシック" panose="020B0400000000000000" pitchFamily="50" charset="-128"/>
            </a:endParaRPr>
          </a:p>
        </p:txBody>
      </p:sp>
      <p:pic>
        <p:nvPicPr>
          <p:cNvPr id="2" name="図 1">
            <a:extLst>
              <a:ext uri="{FF2B5EF4-FFF2-40B4-BE49-F238E27FC236}">
                <a16:creationId xmlns:a16="http://schemas.microsoft.com/office/drawing/2014/main" id="{24BD1B40-0E9A-487E-B886-9A9EDF209CB2}"/>
              </a:ext>
            </a:extLst>
          </p:cNvPr>
          <p:cNvPicPr>
            <a:picLocks noChangeAspect="1"/>
          </p:cNvPicPr>
          <p:nvPr/>
        </p:nvPicPr>
        <p:blipFill rotWithShape="1">
          <a:blip r:embed="rId2"/>
          <a:srcRect t="9450"/>
          <a:stretch/>
        </p:blipFill>
        <p:spPr>
          <a:xfrm>
            <a:off x="0" y="1786129"/>
            <a:ext cx="12192000" cy="5071871"/>
          </a:xfrm>
          <a:prstGeom prst="rect">
            <a:avLst/>
          </a:prstGeom>
        </p:spPr>
      </p:pic>
      <p:pic>
        <p:nvPicPr>
          <p:cNvPr id="7" name="図 6">
            <a:extLst>
              <a:ext uri="{FF2B5EF4-FFF2-40B4-BE49-F238E27FC236}">
                <a16:creationId xmlns:a16="http://schemas.microsoft.com/office/drawing/2014/main" id="{7360B3D9-F4B8-4843-B890-FF57D428F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3760" y="1417196"/>
            <a:ext cx="5741963" cy="3028492"/>
          </a:xfrm>
          <a:prstGeom prst="rect">
            <a:avLst/>
          </a:prstGeom>
        </p:spPr>
      </p:pic>
      <p:sp>
        <p:nvSpPr>
          <p:cNvPr id="9" name="テキスト ボックス 8">
            <a:extLst>
              <a:ext uri="{FF2B5EF4-FFF2-40B4-BE49-F238E27FC236}">
                <a16:creationId xmlns:a16="http://schemas.microsoft.com/office/drawing/2014/main" id="{57C568C5-0C14-4263-8D16-62D51BBF5201}"/>
              </a:ext>
            </a:extLst>
          </p:cNvPr>
          <p:cNvSpPr txBox="1"/>
          <p:nvPr/>
        </p:nvSpPr>
        <p:spPr>
          <a:xfrm>
            <a:off x="6325903" y="880355"/>
            <a:ext cx="5741963" cy="646331"/>
          </a:xfrm>
          <a:prstGeom prst="rect">
            <a:avLst/>
          </a:prstGeom>
          <a:noFill/>
          <a:ln>
            <a:noFill/>
          </a:ln>
        </p:spPr>
        <p:txBody>
          <a:bodyPr wrap="square" rtlCol="0">
            <a:spAutoFit/>
          </a:bodyPr>
          <a:lstStyle/>
          <a:p>
            <a:pPr fontAlgn="base"/>
            <a:r>
              <a:rPr lang="ja-JP" altLang="en-US" sz="1200" dirty="0">
                <a:latin typeface="BIZ UDPゴシック" panose="020B0400000000000000" pitchFamily="50" charset="-128"/>
                <a:ea typeface="BIZ UDPゴシック" panose="020B0400000000000000" pitchFamily="50" charset="-128"/>
              </a:rPr>
              <a:t>展望</a:t>
            </a:r>
            <a:endParaRPr lang="en-US" altLang="ja-JP" sz="1200" dirty="0">
              <a:latin typeface="BIZ UDPゴシック" panose="020B0400000000000000" pitchFamily="50" charset="-128"/>
              <a:ea typeface="BIZ UDPゴシック" panose="020B0400000000000000" pitchFamily="50" charset="-128"/>
            </a:endParaRPr>
          </a:p>
          <a:p>
            <a:pPr fontAlgn="base"/>
            <a:r>
              <a:rPr lang="ja-JP" altLang="en-US" sz="1200" dirty="0">
                <a:latin typeface="BIZ UDPゴシック" panose="020B0400000000000000" pitchFamily="50" charset="-128"/>
                <a:ea typeface="BIZ UDPゴシック" panose="020B0400000000000000" pitchFamily="50" charset="-128"/>
              </a:rPr>
              <a:t>・クレーンに限らず汎用的な重機やリース品のデータ、工種別の施工基準などが登録・検索できると非常に有効と考える。</a:t>
            </a:r>
            <a:endParaRPr lang="en-US" altLang="ja-JP" sz="12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83097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8D8173A1-1379-4381-B2F0-6C94215960C1}"/>
              </a:ext>
            </a:extLst>
          </p:cNvPr>
          <p:cNvSpPr txBox="1"/>
          <p:nvPr/>
        </p:nvSpPr>
        <p:spPr>
          <a:xfrm>
            <a:off x="189413" y="247646"/>
            <a:ext cx="11813196" cy="584775"/>
          </a:xfrm>
          <a:prstGeom prst="rect">
            <a:avLst/>
          </a:prstGeom>
          <a:noFill/>
          <a:ln>
            <a:noFill/>
          </a:ln>
        </p:spPr>
        <p:txBody>
          <a:bodyPr wrap="square" rtlCol="0">
            <a:spAutoFit/>
          </a:bodyPr>
          <a:lstStyle/>
          <a:p>
            <a:r>
              <a:rPr lang="ja-JP" altLang="en-US" sz="3200" dirty="0">
                <a:latin typeface="BIZ UDPゴシック" panose="020B0400000000000000" pitchFamily="50" charset="-128"/>
                <a:ea typeface="BIZ UDPゴシック" panose="020B0400000000000000" pitchFamily="50" charset="-128"/>
              </a:rPr>
              <a:t>アドイン使用状況追跡</a:t>
            </a:r>
            <a:endParaRPr kumimoji="1" lang="ja-JP" altLang="en-US" sz="3200" dirty="0">
              <a:latin typeface="BIZ UDPゴシック" panose="020B0400000000000000" pitchFamily="50" charset="-128"/>
              <a:ea typeface="BIZ UDPゴシック" panose="020B0400000000000000" pitchFamily="50" charset="-128"/>
            </a:endParaRPr>
          </a:p>
        </p:txBody>
      </p:sp>
      <p:cxnSp>
        <p:nvCxnSpPr>
          <p:cNvPr id="4" name="直線コネクタ 3">
            <a:extLst>
              <a:ext uri="{FF2B5EF4-FFF2-40B4-BE49-F238E27FC236}">
                <a16:creationId xmlns:a16="http://schemas.microsoft.com/office/drawing/2014/main" id="{4B32F5C4-38FD-4A44-936B-498595483EC7}"/>
              </a:ext>
            </a:extLst>
          </p:cNvPr>
          <p:cNvCxnSpPr>
            <a:cxnSpLocks/>
          </p:cNvCxnSpPr>
          <p:nvPr/>
        </p:nvCxnSpPr>
        <p:spPr>
          <a:xfrm>
            <a:off x="189392" y="832421"/>
            <a:ext cx="11828543" cy="0"/>
          </a:xfrm>
          <a:prstGeom prst="line">
            <a:avLst/>
          </a:prstGeom>
        </p:spPr>
        <p:style>
          <a:lnRef idx="1">
            <a:schemeClr val="dk1"/>
          </a:lnRef>
          <a:fillRef idx="0">
            <a:schemeClr val="dk1"/>
          </a:fillRef>
          <a:effectRef idx="0">
            <a:schemeClr val="dk1"/>
          </a:effectRef>
          <a:fontRef idx="minor">
            <a:schemeClr val="tx1"/>
          </a:fontRef>
        </p:style>
      </p:cxnSp>
      <p:pic>
        <p:nvPicPr>
          <p:cNvPr id="7" name="図 6">
            <a:extLst>
              <a:ext uri="{FF2B5EF4-FFF2-40B4-BE49-F238E27FC236}">
                <a16:creationId xmlns:a16="http://schemas.microsoft.com/office/drawing/2014/main" id="{578C726D-CC30-46E3-A2F2-3F6E568344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00" y="1922083"/>
            <a:ext cx="7847858" cy="3528592"/>
          </a:xfrm>
          <a:prstGeom prst="rect">
            <a:avLst/>
          </a:prstGeom>
        </p:spPr>
      </p:pic>
      <p:pic>
        <p:nvPicPr>
          <p:cNvPr id="10" name="図 9">
            <a:extLst>
              <a:ext uri="{FF2B5EF4-FFF2-40B4-BE49-F238E27FC236}">
                <a16:creationId xmlns:a16="http://schemas.microsoft.com/office/drawing/2014/main" id="{B18D24E2-6D5A-4F66-BC7B-D18D64A37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3084" y="2243918"/>
            <a:ext cx="4074851" cy="2920578"/>
          </a:xfrm>
          <a:prstGeom prst="rect">
            <a:avLst/>
          </a:prstGeom>
        </p:spPr>
      </p:pic>
      <p:sp>
        <p:nvSpPr>
          <p:cNvPr id="9" name="テキスト ボックス 8">
            <a:extLst>
              <a:ext uri="{FF2B5EF4-FFF2-40B4-BE49-F238E27FC236}">
                <a16:creationId xmlns:a16="http://schemas.microsoft.com/office/drawing/2014/main" id="{2466AD85-B7D3-4B9A-ACF6-0CE2C1422354}"/>
              </a:ext>
            </a:extLst>
          </p:cNvPr>
          <p:cNvSpPr txBox="1"/>
          <p:nvPr/>
        </p:nvSpPr>
        <p:spPr>
          <a:xfrm>
            <a:off x="189392" y="880356"/>
            <a:ext cx="7947843" cy="646331"/>
          </a:xfrm>
          <a:prstGeom prst="rect">
            <a:avLst/>
          </a:prstGeom>
          <a:noFill/>
          <a:ln>
            <a:noFill/>
          </a:ln>
        </p:spPr>
        <p:txBody>
          <a:bodyPr wrap="square" rtlCol="0">
            <a:spAutoFit/>
          </a:bodyPr>
          <a:lstStyle/>
          <a:p>
            <a:pPr fontAlgn="base"/>
            <a:r>
              <a:rPr lang="ja-JP" altLang="en-US" sz="1200" dirty="0">
                <a:latin typeface="BIZ UDPゴシック" panose="020B0400000000000000" pitchFamily="50" charset="-128"/>
                <a:ea typeface="BIZ UDPゴシック" panose="020B0400000000000000" pitchFamily="50" charset="-128"/>
              </a:rPr>
              <a:t>機能</a:t>
            </a:r>
            <a:br>
              <a:rPr lang="en-US" altLang="ja-JP" sz="1200" dirty="0">
                <a:latin typeface="BIZ UDPゴシック" panose="020B0400000000000000" pitchFamily="50" charset="-128"/>
                <a:ea typeface="BIZ UDPゴシック" panose="020B0400000000000000" pitchFamily="50" charset="-128"/>
              </a:rPr>
            </a:br>
            <a:r>
              <a:rPr lang="en-US" altLang="ja-JP" sz="1200" dirty="0">
                <a:latin typeface="BIZ UDPゴシック" panose="020B0400000000000000" pitchFamily="50" charset="-128"/>
                <a:ea typeface="BIZ UDPゴシック" panose="020B0400000000000000" pitchFamily="50" charset="-128"/>
              </a:rPr>
              <a:t>Revit</a:t>
            </a:r>
            <a:r>
              <a:rPr lang="ja-JP" altLang="en-US" sz="1200" dirty="0">
                <a:latin typeface="BIZ UDPゴシック" panose="020B0400000000000000" pitchFamily="50" charset="-128"/>
                <a:ea typeface="BIZ UDPゴシック" panose="020B0400000000000000" pitchFamily="50" charset="-128"/>
              </a:rPr>
              <a:t>作業者のアドイン使用状況を把握することで、ニーズを理解しアドインのブラッシュアップにつなげる</a:t>
            </a:r>
            <a:endParaRPr lang="en-US" altLang="ja-JP" sz="1200" dirty="0">
              <a:latin typeface="BIZ UDPゴシック" panose="020B0400000000000000" pitchFamily="50" charset="-128"/>
              <a:ea typeface="BIZ UDPゴシック" panose="020B0400000000000000" pitchFamily="50" charset="-128"/>
            </a:endParaRPr>
          </a:p>
          <a:p>
            <a:pPr fontAlgn="base"/>
            <a:r>
              <a:rPr lang="ja-JP" altLang="en-US" sz="1200" dirty="0">
                <a:latin typeface="BIZ UDPゴシック" panose="020B0400000000000000" pitchFamily="50" charset="-128"/>
                <a:ea typeface="BIZ UDPゴシック" panose="020B0400000000000000" pitchFamily="50" charset="-128"/>
              </a:rPr>
              <a:t>社外物件での大林アドインの使用を感知し、ユーザーのアドイン使用を遠隔で停止することも可能</a:t>
            </a:r>
            <a:endParaRPr lang="en-US" altLang="ja-JP" sz="12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92819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8D8173A1-1379-4381-B2F0-6C94215960C1}"/>
              </a:ext>
            </a:extLst>
          </p:cNvPr>
          <p:cNvSpPr txBox="1"/>
          <p:nvPr/>
        </p:nvSpPr>
        <p:spPr>
          <a:xfrm>
            <a:off x="189413" y="247646"/>
            <a:ext cx="11813196" cy="584775"/>
          </a:xfrm>
          <a:prstGeom prst="rect">
            <a:avLst/>
          </a:prstGeom>
          <a:noFill/>
          <a:ln>
            <a:noFill/>
          </a:ln>
        </p:spPr>
        <p:txBody>
          <a:bodyPr wrap="square" rtlCol="0">
            <a:spAutoFit/>
          </a:bodyPr>
          <a:lstStyle/>
          <a:p>
            <a:r>
              <a:rPr lang="ja-JP" altLang="en-US" sz="3200" dirty="0">
                <a:latin typeface="BIZ UDPゴシック" panose="020B0400000000000000" pitchFamily="50" charset="-128"/>
                <a:ea typeface="BIZ UDPゴシック" panose="020B0400000000000000" pitchFamily="50" charset="-128"/>
              </a:rPr>
              <a:t>鉄筋重量管理</a:t>
            </a:r>
            <a:endParaRPr kumimoji="1" lang="ja-JP" altLang="en-US" sz="3200" dirty="0">
              <a:latin typeface="BIZ UDPゴシック" panose="020B0400000000000000" pitchFamily="50" charset="-128"/>
              <a:ea typeface="BIZ UDPゴシック" panose="020B0400000000000000" pitchFamily="50" charset="-128"/>
            </a:endParaRPr>
          </a:p>
        </p:txBody>
      </p:sp>
      <p:cxnSp>
        <p:nvCxnSpPr>
          <p:cNvPr id="4" name="直線コネクタ 3">
            <a:extLst>
              <a:ext uri="{FF2B5EF4-FFF2-40B4-BE49-F238E27FC236}">
                <a16:creationId xmlns:a16="http://schemas.microsoft.com/office/drawing/2014/main" id="{4B32F5C4-38FD-4A44-936B-498595483EC7}"/>
              </a:ext>
            </a:extLst>
          </p:cNvPr>
          <p:cNvCxnSpPr>
            <a:cxnSpLocks/>
          </p:cNvCxnSpPr>
          <p:nvPr/>
        </p:nvCxnSpPr>
        <p:spPr>
          <a:xfrm>
            <a:off x="189392" y="832421"/>
            <a:ext cx="11828543" cy="0"/>
          </a:xfrm>
          <a:prstGeom prst="line">
            <a:avLst/>
          </a:prstGeom>
        </p:spPr>
        <p:style>
          <a:lnRef idx="1">
            <a:schemeClr val="dk1"/>
          </a:lnRef>
          <a:fillRef idx="0">
            <a:schemeClr val="dk1"/>
          </a:fillRef>
          <a:effectRef idx="0">
            <a:schemeClr val="dk1"/>
          </a:effectRef>
          <a:fontRef idx="minor">
            <a:schemeClr val="tx1"/>
          </a:fontRef>
        </p:style>
      </p:cxnSp>
      <p:sp>
        <p:nvSpPr>
          <p:cNvPr id="8" name="テキスト ボックス 7">
            <a:extLst>
              <a:ext uri="{FF2B5EF4-FFF2-40B4-BE49-F238E27FC236}">
                <a16:creationId xmlns:a16="http://schemas.microsoft.com/office/drawing/2014/main" id="{81820749-81FB-4D72-BB91-A9A7A1972168}"/>
              </a:ext>
            </a:extLst>
          </p:cNvPr>
          <p:cNvSpPr txBox="1"/>
          <p:nvPr/>
        </p:nvSpPr>
        <p:spPr>
          <a:xfrm>
            <a:off x="189392" y="880356"/>
            <a:ext cx="5657735" cy="646331"/>
          </a:xfrm>
          <a:prstGeom prst="rect">
            <a:avLst/>
          </a:prstGeom>
          <a:noFill/>
          <a:ln>
            <a:noFill/>
          </a:ln>
        </p:spPr>
        <p:txBody>
          <a:bodyPr wrap="square" rtlCol="0">
            <a:spAutoFit/>
          </a:bodyPr>
          <a:lstStyle/>
          <a:p>
            <a:pPr fontAlgn="base"/>
            <a:r>
              <a:rPr lang="ja-JP" altLang="en-US" sz="1200" dirty="0">
                <a:latin typeface="BIZ UDPゴシック" panose="020B0400000000000000" pitchFamily="50" charset="-128"/>
                <a:ea typeface="BIZ UDPゴシック" panose="020B0400000000000000" pitchFamily="50" charset="-128"/>
              </a:rPr>
              <a:t>機能</a:t>
            </a:r>
            <a:br>
              <a:rPr lang="en-US" altLang="ja-JP" sz="1200" dirty="0">
                <a:latin typeface="BIZ UDPゴシック" panose="020B0400000000000000" pitchFamily="50" charset="-128"/>
                <a:ea typeface="BIZ UDPゴシック" panose="020B0400000000000000" pitchFamily="50" charset="-128"/>
              </a:rPr>
            </a:br>
            <a:r>
              <a:rPr lang="en-US" altLang="ja-JP" sz="1200" dirty="0">
                <a:latin typeface="BIZ UDPゴシック" panose="020B0400000000000000" pitchFamily="50" charset="-128"/>
                <a:ea typeface="BIZ UDPゴシック" panose="020B0400000000000000" pitchFamily="50" charset="-128"/>
              </a:rPr>
              <a:t>Revit</a:t>
            </a:r>
            <a:r>
              <a:rPr lang="ja-JP" altLang="en-US" sz="1200" dirty="0">
                <a:latin typeface="BIZ UDPゴシック" panose="020B0400000000000000" pitchFamily="50" charset="-128"/>
                <a:ea typeface="BIZ UDPゴシック" panose="020B0400000000000000" pitchFamily="50" charset="-128"/>
              </a:rPr>
              <a:t>に入力された情報から、大まかな鉄筋重量を表示する</a:t>
            </a:r>
            <a:endParaRPr lang="en-US" altLang="ja-JP" sz="1200" dirty="0">
              <a:latin typeface="BIZ UDPゴシック" panose="020B0400000000000000" pitchFamily="50" charset="-128"/>
              <a:ea typeface="BIZ UDPゴシック" panose="020B0400000000000000" pitchFamily="50" charset="-128"/>
            </a:endParaRPr>
          </a:p>
          <a:p>
            <a:pPr fontAlgn="base"/>
            <a:r>
              <a:rPr lang="ja-JP" altLang="en-US" sz="1200" dirty="0">
                <a:latin typeface="BIZ UDPゴシック" panose="020B0400000000000000" pitchFamily="50" charset="-128"/>
                <a:ea typeface="BIZ UDPゴシック" panose="020B0400000000000000" pitchFamily="50" charset="-128"/>
              </a:rPr>
              <a:t>現状あまり注目されない鉄筋情報の活用の可能性を示す</a:t>
            </a:r>
            <a:endParaRPr lang="en-US" altLang="ja-JP" sz="1200" dirty="0">
              <a:latin typeface="BIZ UDPゴシック" panose="020B0400000000000000" pitchFamily="50" charset="-128"/>
              <a:ea typeface="BIZ UDPゴシック" panose="020B0400000000000000" pitchFamily="50" charset="-128"/>
            </a:endParaRPr>
          </a:p>
        </p:txBody>
      </p:sp>
      <p:pic>
        <p:nvPicPr>
          <p:cNvPr id="2" name="図 1">
            <a:extLst>
              <a:ext uri="{FF2B5EF4-FFF2-40B4-BE49-F238E27FC236}">
                <a16:creationId xmlns:a16="http://schemas.microsoft.com/office/drawing/2014/main" id="{D8FFD4AD-0A3D-4AD6-900F-6888267CF647}"/>
              </a:ext>
            </a:extLst>
          </p:cNvPr>
          <p:cNvPicPr>
            <a:picLocks noChangeAspect="1"/>
          </p:cNvPicPr>
          <p:nvPr/>
        </p:nvPicPr>
        <p:blipFill rotWithShape="1">
          <a:blip r:embed="rId2"/>
          <a:srcRect t="10573" r="18101"/>
          <a:stretch/>
        </p:blipFill>
        <p:spPr>
          <a:xfrm>
            <a:off x="0" y="1526687"/>
            <a:ext cx="10644449" cy="5351191"/>
          </a:xfrm>
          <a:prstGeom prst="rect">
            <a:avLst/>
          </a:prstGeom>
        </p:spPr>
      </p:pic>
    </p:spTree>
    <p:extLst>
      <p:ext uri="{BB962C8B-B14F-4D97-AF65-F5344CB8AC3E}">
        <p14:creationId xmlns:p14="http://schemas.microsoft.com/office/powerpoint/2010/main" val="3002554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8D8173A1-1379-4381-B2F0-6C94215960C1}"/>
              </a:ext>
            </a:extLst>
          </p:cNvPr>
          <p:cNvSpPr txBox="1"/>
          <p:nvPr/>
        </p:nvSpPr>
        <p:spPr>
          <a:xfrm>
            <a:off x="189413" y="247646"/>
            <a:ext cx="11813196" cy="584775"/>
          </a:xfrm>
          <a:prstGeom prst="rect">
            <a:avLst/>
          </a:prstGeom>
          <a:noFill/>
          <a:ln>
            <a:noFill/>
          </a:ln>
        </p:spPr>
        <p:txBody>
          <a:bodyPr wrap="square" rtlCol="0">
            <a:spAutoFit/>
          </a:bodyPr>
          <a:lstStyle/>
          <a:p>
            <a:r>
              <a:rPr lang="en-US" altLang="ja-JP" sz="3200" dirty="0">
                <a:latin typeface="BIZ UDPゴシック" panose="020B0400000000000000" pitchFamily="50" charset="-128"/>
                <a:ea typeface="BIZ UDPゴシック" panose="020B0400000000000000" pitchFamily="50" charset="-128"/>
              </a:rPr>
              <a:t>BIM360</a:t>
            </a:r>
            <a:r>
              <a:rPr lang="ja-JP" altLang="en-US" sz="3200" dirty="0">
                <a:latin typeface="BIZ UDPゴシック" panose="020B0400000000000000" pitchFamily="50" charset="-128"/>
                <a:ea typeface="BIZ UDPゴシック" panose="020B0400000000000000" pitchFamily="50" charset="-128"/>
              </a:rPr>
              <a:t>権限設定</a:t>
            </a:r>
            <a:endParaRPr kumimoji="1" lang="ja-JP" altLang="en-US" sz="3200" dirty="0">
              <a:latin typeface="BIZ UDPゴシック" panose="020B0400000000000000" pitchFamily="50" charset="-128"/>
              <a:ea typeface="BIZ UDPゴシック" panose="020B0400000000000000" pitchFamily="50" charset="-128"/>
            </a:endParaRPr>
          </a:p>
        </p:txBody>
      </p:sp>
      <p:cxnSp>
        <p:nvCxnSpPr>
          <p:cNvPr id="4" name="直線コネクタ 3">
            <a:extLst>
              <a:ext uri="{FF2B5EF4-FFF2-40B4-BE49-F238E27FC236}">
                <a16:creationId xmlns:a16="http://schemas.microsoft.com/office/drawing/2014/main" id="{4B32F5C4-38FD-4A44-936B-498595483EC7}"/>
              </a:ext>
            </a:extLst>
          </p:cNvPr>
          <p:cNvCxnSpPr>
            <a:cxnSpLocks/>
          </p:cNvCxnSpPr>
          <p:nvPr/>
        </p:nvCxnSpPr>
        <p:spPr>
          <a:xfrm>
            <a:off x="189392" y="832421"/>
            <a:ext cx="11828543" cy="0"/>
          </a:xfrm>
          <a:prstGeom prst="line">
            <a:avLst/>
          </a:prstGeom>
        </p:spPr>
        <p:style>
          <a:lnRef idx="1">
            <a:schemeClr val="dk1"/>
          </a:lnRef>
          <a:fillRef idx="0">
            <a:schemeClr val="dk1"/>
          </a:fillRef>
          <a:effectRef idx="0">
            <a:schemeClr val="dk1"/>
          </a:effectRef>
          <a:fontRef idx="minor">
            <a:schemeClr val="tx1"/>
          </a:fontRef>
        </p:style>
      </p:cxnSp>
      <p:sp>
        <p:nvSpPr>
          <p:cNvPr id="8" name="テキスト ボックス 7">
            <a:extLst>
              <a:ext uri="{FF2B5EF4-FFF2-40B4-BE49-F238E27FC236}">
                <a16:creationId xmlns:a16="http://schemas.microsoft.com/office/drawing/2014/main" id="{81820749-81FB-4D72-BB91-A9A7A1972168}"/>
              </a:ext>
            </a:extLst>
          </p:cNvPr>
          <p:cNvSpPr txBox="1"/>
          <p:nvPr/>
        </p:nvSpPr>
        <p:spPr>
          <a:xfrm>
            <a:off x="189392" y="880356"/>
            <a:ext cx="10387168" cy="646331"/>
          </a:xfrm>
          <a:prstGeom prst="rect">
            <a:avLst/>
          </a:prstGeom>
          <a:noFill/>
          <a:ln>
            <a:noFill/>
          </a:ln>
        </p:spPr>
        <p:txBody>
          <a:bodyPr wrap="square" rtlCol="0">
            <a:spAutoFit/>
          </a:bodyPr>
          <a:lstStyle/>
          <a:p>
            <a:pPr fontAlgn="base"/>
            <a:r>
              <a:rPr lang="ja-JP" altLang="en-US" sz="1200" dirty="0">
                <a:latin typeface="BIZ UDPゴシック" panose="020B0400000000000000" pitchFamily="50" charset="-128"/>
                <a:ea typeface="BIZ UDPゴシック" panose="020B0400000000000000" pitchFamily="50" charset="-128"/>
              </a:rPr>
              <a:t>機能</a:t>
            </a:r>
            <a:br>
              <a:rPr lang="en-US" altLang="ja-JP" sz="1200" dirty="0">
                <a:latin typeface="BIZ UDPゴシック" panose="020B0400000000000000" pitchFamily="50" charset="-128"/>
                <a:ea typeface="BIZ UDPゴシック" panose="020B0400000000000000" pitchFamily="50" charset="-128"/>
              </a:rPr>
            </a:br>
            <a:r>
              <a:rPr lang="ja-JP" altLang="en-US" sz="1200" dirty="0">
                <a:latin typeface="BIZ UDPゴシック" panose="020B0400000000000000" pitchFamily="50" charset="-128"/>
                <a:ea typeface="BIZ UDPゴシック" panose="020B0400000000000000" pitchFamily="50" charset="-128"/>
              </a:rPr>
              <a:t>・</a:t>
            </a:r>
            <a:r>
              <a:rPr lang="en-US" altLang="ja-JP" sz="1200" dirty="0">
                <a:latin typeface="BIZ UDPゴシック" panose="020B0400000000000000" pitchFamily="50" charset="-128"/>
                <a:ea typeface="BIZ UDPゴシック" panose="020B0400000000000000" pitchFamily="50" charset="-128"/>
              </a:rPr>
              <a:t>BIM360</a:t>
            </a:r>
            <a:r>
              <a:rPr lang="ja-JP" altLang="en-US" sz="1200" dirty="0" err="1">
                <a:latin typeface="BIZ UDPゴシック" panose="020B0400000000000000" pitchFamily="50" charset="-128"/>
                <a:ea typeface="BIZ UDPゴシック" panose="020B0400000000000000" pitchFamily="50" charset="-128"/>
              </a:rPr>
              <a:t>に登</a:t>
            </a:r>
            <a:r>
              <a:rPr lang="ja-JP" altLang="en-US" sz="1200" dirty="0">
                <a:latin typeface="BIZ UDPゴシック" panose="020B0400000000000000" pitchFamily="50" charset="-128"/>
                <a:ea typeface="BIZ UDPゴシック" panose="020B0400000000000000" pitchFamily="50" charset="-128"/>
              </a:rPr>
              <a:t>録するユーザー情報を一元管理する</a:t>
            </a:r>
            <a:endParaRPr lang="en-US" altLang="ja-JP" sz="1200" dirty="0">
              <a:latin typeface="BIZ UDPゴシック" panose="020B0400000000000000" pitchFamily="50" charset="-128"/>
              <a:ea typeface="BIZ UDPゴシック" panose="020B0400000000000000" pitchFamily="50" charset="-128"/>
            </a:endParaRPr>
          </a:p>
          <a:p>
            <a:pPr fontAlgn="base"/>
            <a:r>
              <a:rPr lang="ja-JP" altLang="en-US" sz="1200" dirty="0">
                <a:latin typeface="BIZ UDPゴシック" panose="020B0400000000000000" pitchFamily="50" charset="-128"/>
                <a:ea typeface="BIZ UDPゴシック" panose="020B0400000000000000" pitchFamily="50" charset="-128"/>
              </a:rPr>
              <a:t>・特に、サテライトモデル等で大量のユーザー情報を管理する際に有用</a:t>
            </a:r>
            <a:endParaRPr lang="en-US" altLang="ja-JP" sz="1200" dirty="0">
              <a:latin typeface="BIZ UDPゴシック" panose="020B0400000000000000" pitchFamily="50" charset="-128"/>
              <a:ea typeface="BIZ UDPゴシック" panose="020B0400000000000000" pitchFamily="50" charset="-128"/>
            </a:endParaRPr>
          </a:p>
        </p:txBody>
      </p:sp>
      <p:pic>
        <p:nvPicPr>
          <p:cNvPr id="3" name="図 2">
            <a:extLst>
              <a:ext uri="{FF2B5EF4-FFF2-40B4-BE49-F238E27FC236}">
                <a16:creationId xmlns:a16="http://schemas.microsoft.com/office/drawing/2014/main" id="{879F6448-0B09-4132-A2E2-81633D731BAF}"/>
              </a:ext>
            </a:extLst>
          </p:cNvPr>
          <p:cNvPicPr>
            <a:picLocks noChangeAspect="1"/>
          </p:cNvPicPr>
          <p:nvPr/>
        </p:nvPicPr>
        <p:blipFill rotWithShape="1">
          <a:blip r:embed="rId2">
            <a:extLst>
              <a:ext uri="{28A0092B-C50C-407E-A947-70E740481C1C}">
                <a14:useLocalDpi xmlns:a14="http://schemas.microsoft.com/office/drawing/2010/main" val="0"/>
              </a:ext>
            </a:extLst>
          </a:blip>
          <a:srcRect t="4815"/>
          <a:stretch/>
        </p:blipFill>
        <p:spPr>
          <a:xfrm>
            <a:off x="371119" y="1828799"/>
            <a:ext cx="11417343" cy="5024523"/>
          </a:xfrm>
          <a:prstGeom prst="rect">
            <a:avLst/>
          </a:prstGeom>
        </p:spPr>
      </p:pic>
      <p:sp>
        <p:nvSpPr>
          <p:cNvPr id="7" name="テキスト ボックス 6">
            <a:extLst>
              <a:ext uri="{FF2B5EF4-FFF2-40B4-BE49-F238E27FC236}">
                <a16:creationId xmlns:a16="http://schemas.microsoft.com/office/drawing/2014/main" id="{8D43E397-5909-444D-BB07-CEC558458A54}"/>
              </a:ext>
            </a:extLst>
          </p:cNvPr>
          <p:cNvSpPr txBox="1"/>
          <p:nvPr/>
        </p:nvSpPr>
        <p:spPr>
          <a:xfrm>
            <a:off x="6742592" y="880356"/>
            <a:ext cx="5561858" cy="646331"/>
          </a:xfrm>
          <a:prstGeom prst="rect">
            <a:avLst/>
          </a:prstGeom>
          <a:noFill/>
          <a:ln>
            <a:noFill/>
          </a:ln>
        </p:spPr>
        <p:txBody>
          <a:bodyPr wrap="square" rtlCol="0">
            <a:spAutoFit/>
          </a:bodyPr>
          <a:lstStyle/>
          <a:p>
            <a:pPr fontAlgn="base"/>
            <a:r>
              <a:rPr lang="ja-JP" altLang="en-US" sz="1200" dirty="0">
                <a:latin typeface="BIZ UDPゴシック" panose="020B0400000000000000" pitchFamily="50" charset="-128"/>
                <a:ea typeface="BIZ UDPゴシック" panose="020B0400000000000000" pitchFamily="50" charset="-128"/>
              </a:rPr>
              <a:t>展望</a:t>
            </a:r>
            <a:br>
              <a:rPr lang="en-US" altLang="ja-JP" sz="1200" dirty="0">
                <a:latin typeface="BIZ UDPゴシック" panose="020B0400000000000000" pitchFamily="50" charset="-128"/>
                <a:ea typeface="BIZ UDPゴシック" panose="020B0400000000000000" pitchFamily="50" charset="-128"/>
              </a:rPr>
            </a:br>
            <a:r>
              <a:rPr lang="ja-JP" altLang="en-US" sz="1200" dirty="0">
                <a:latin typeface="BIZ UDPゴシック" panose="020B0400000000000000" pitchFamily="50" charset="-128"/>
                <a:ea typeface="BIZ UDPゴシック" panose="020B0400000000000000" pitchFamily="50" charset="-128"/>
              </a:rPr>
              <a:t>ユーザーごとの関わったプロジェクトやスキル等の情報整理や、</a:t>
            </a:r>
            <a:endParaRPr lang="en-US" altLang="ja-JP" sz="1200" dirty="0">
              <a:latin typeface="BIZ UDPゴシック" panose="020B0400000000000000" pitchFamily="50" charset="-128"/>
              <a:ea typeface="BIZ UDPゴシック" panose="020B0400000000000000" pitchFamily="50" charset="-128"/>
            </a:endParaRPr>
          </a:p>
          <a:p>
            <a:pPr fontAlgn="base"/>
            <a:r>
              <a:rPr lang="ja-JP" altLang="en-US" sz="1200" dirty="0">
                <a:latin typeface="BIZ UDPゴシック" panose="020B0400000000000000" pitchFamily="50" charset="-128"/>
                <a:ea typeface="BIZ UDPゴシック" panose="020B0400000000000000" pitchFamily="50" charset="-128"/>
              </a:rPr>
              <a:t>チーム・ユニットごとの一括登録などできると考える</a:t>
            </a:r>
            <a:endParaRPr lang="en-US" altLang="ja-JP" sz="12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37776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8D8173A1-1379-4381-B2F0-6C94215960C1}"/>
              </a:ext>
            </a:extLst>
          </p:cNvPr>
          <p:cNvSpPr txBox="1"/>
          <p:nvPr/>
        </p:nvSpPr>
        <p:spPr>
          <a:xfrm>
            <a:off x="189413" y="247646"/>
            <a:ext cx="11813196" cy="584775"/>
          </a:xfrm>
          <a:prstGeom prst="rect">
            <a:avLst/>
          </a:prstGeom>
          <a:noFill/>
          <a:ln>
            <a:noFill/>
          </a:ln>
        </p:spPr>
        <p:txBody>
          <a:bodyPr wrap="square" rtlCol="0">
            <a:spAutoFit/>
          </a:bodyPr>
          <a:lstStyle/>
          <a:p>
            <a:r>
              <a:rPr lang="ja-JP" altLang="en-US" sz="3200" dirty="0">
                <a:latin typeface="BIZ UDPゴシック" panose="020B0400000000000000" pitchFamily="50" charset="-128"/>
                <a:ea typeface="BIZ UDPゴシック" panose="020B0400000000000000" pitchFamily="50" charset="-128"/>
              </a:rPr>
              <a:t>モデルバックアップ設定・プロジェクトデータ登録設定</a:t>
            </a:r>
            <a:endParaRPr kumimoji="1" lang="ja-JP" altLang="en-US" sz="3200" dirty="0">
              <a:latin typeface="BIZ UDPゴシック" panose="020B0400000000000000" pitchFamily="50" charset="-128"/>
              <a:ea typeface="BIZ UDPゴシック" panose="020B0400000000000000" pitchFamily="50" charset="-128"/>
            </a:endParaRPr>
          </a:p>
        </p:txBody>
      </p:sp>
      <p:cxnSp>
        <p:nvCxnSpPr>
          <p:cNvPr id="4" name="直線コネクタ 3">
            <a:extLst>
              <a:ext uri="{FF2B5EF4-FFF2-40B4-BE49-F238E27FC236}">
                <a16:creationId xmlns:a16="http://schemas.microsoft.com/office/drawing/2014/main" id="{4B32F5C4-38FD-4A44-936B-498595483EC7}"/>
              </a:ext>
            </a:extLst>
          </p:cNvPr>
          <p:cNvCxnSpPr>
            <a:cxnSpLocks/>
          </p:cNvCxnSpPr>
          <p:nvPr/>
        </p:nvCxnSpPr>
        <p:spPr>
          <a:xfrm>
            <a:off x="189392" y="832421"/>
            <a:ext cx="11828543" cy="0"/>
          </a:xfrm>
          <a:prstGeom prst="line">
            <a:avLst/>
          </a:prstGeom>
        </p:spPr>
        <p:style>
          <a:lnRef idx="1">
            <a:schemeClr val="dk1"/>
          </a:lnRef>
          <a:fillRef idx="0">
            <a:schemeClr val="dk1"/>
          </a:fillRef>
          <a:effectRef idx="0">
            <a:schemeClr val="dk1"/>
          </a:effectRef>
          <a:fontRef idx="minor">
            <a:schemeClr val="tx1"/>
          </a:fontRef>
        </p:style>
      </p:cxnSp>
      <p:sp>
        <p:nvSpPr>
          <p:cNvPr id="8" name="テキスト ボックス 7">
            <a:extLst>
              <a:ext uri="{FF2B5EF4-FFF2-40B4-BE49-F238E27FC236}">
                <a16:creationId xmlns:a16="http://schemas.microsoft.com/office/drawing/2014/main" id="{81820749-81FB-4D72-BB91-A9A7A1972168}"/>
              </a:ext>
            </a:extLst>
          </p:cNvPr>
          <p:cNvSpPr txBox="1"/>
          <p:nvPr/>
        </p:nvSpPr>
        <p:spPr>
          <a:xfrm>
            <a:off x="189392" y="880356"/>
            <a:ext cx="7349328" cy="276999"/>
          </a:xfrm>
          <a:prstGeom prst="rect">
            <a:avLst/>
          </a:prstGeom>
          <a:noFill/>
          <a:ln>
            <a:noFill/>
          </a:ln>
        </p:spPr>
        <p:txBody>
          <a:bodyPr wrap="square" rtlCol="0">
            <a:spAutoFit/>
          </a:bodyPr>
          <a:lstStyle/>
          <a:p>
            <a:pPr fontAlgn="base"/>
            <a:r>
              <a:rPr lang="en-US" altLang="ja-JP" sz="1200" dirty="0">
                <a:latin typeface="BIZ UDPゴシック" panose="020B0400000000000000" pitchFamily="50" charset="-128"/>
                <a:ea typeface="BIZ UDPゴシック" panose="020B0400000000000000" pitchFamily="50" charset="-128"/>
              </a:rPr>
              <a:t>FORGE</a:t>
            </a:r>
            <a:r>
              <a:rPr lang="ja-JP" altLang="en-US" sz="1200" dirty="0">
                <a:latin typeface="BIZ UDPゴシック" panose="020B0400000000000000" pitchFamily="50" charset="-128"/>
                <a:ea typeface="BIZ UDPゴシック" panose="020B0400000000000000" pitchFamily="50" charset="-128"/>
              </a:rPr>
              <a:t>から取り込むプロジェクトを管理する他、万が一に備えて最新モデルのバックアップを定期的に行う</a:t>
            </a:r>
            <a:endParaRPr lang="en-US" altLang="ja-JP" sz="1200" dirty="0">
              <a:latin typeface="BIZ UDPゴシック" panose="020B0400000000000000" pitchFamily="50" charset="-128"/>
              <a:ea typeface="BIZ UDPゴシック" panose="020B0400000000000000" pitchFamily="50" charset="-128"/>
            </a:endParaRPr>
          </a:p>
        </p:txBody>
      </p:sp>
      <p:pic>
        <p:nvPicPr>
          <p:cNvPr id="3" name="図 2">
            <a:extLst>
              <a:ext uri="{FF2B5EF4-FFF2-40B4-BE49-F238E27FC236}">
                <a16:creationId xmlns:a16="http://schemas.microsoft.com/office/drawing/2014/main" id="{68363DFE-D104-4A9C-B7C5-3882519712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739" y="1215238"/>
            <a:ext cx="7512593" cy="5642762"/>
          </a:xfrm>
          <a:prstGeom prst="rect">
            <a:avLst/>
          </a:prstGeom>
        </p:spPr>
      </p:pic>
    </p:spTree>
    <p:extLst>
      <p:ext uri="{BB962C8B-B14F-4D97-AF65-F5344CB8AC3E}">
        <p14:creationId xmlns:p14="http://schemas.microsoft.com/office/powerpoint/2010/main" val="494081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50B7C1B-DBA3-45BF-91BB-DFAD22B73353}"/>
              </a:ext>
            </a:extLst>
          </p:cNvPr>
          <p:cNvPicPr>
            <a:picLocks noChangeAspect="1"/>
          </p:cNvPicPr>
          <p:nvPr/>
        </p:nvPicPr>
        <p:blipFill>
          <a:blip r:embed="rId2"/>
          <a:stretch>
            <a:fillRect/>
          </a:stretch>
        </p:blipFill>
        <p:spPr>
          <a:xfrm>
            <a:off x="96196" y="2122810"/>
            <a:ext cx="6868484" cy="1733792"/>
          </a:xfrm>
          <a:prstGeom prst="rect">
            <a:avLst/>
          </a:prstGeom>
        </p:spPr>
      </p:pic>
      <p:sp>
        <p:nvSpPr>
          <p:cNvPr id="6" name="テキスト ボックス 5">
            <a:extLst>
              <a:ext uri="{FF2B5EF4-FFF2-40B4-BE49-F238E27FC236}">
                <a16:creationId xmlns:a16="http://schemas.microsoft.com/office/drawing/2014/main" id="{C210C3FB-E24A-482D-96BC-5B9A22D833FA}"/>
              </a:ext>
            </a:extLst>
          </p:cNvPr>
          <p:cNvSpPr txBox="1"/>
          <p:nvPr/>
        </p:nvSpPr>
        <p:spPr>
          <a:xfrm>
            <a:off x="189413" y="247646"/>
            <a:ext cx="11813196" cy="584775"/>
          </a:xfrm>
          <a:prstGeom prst="rect">
            <a:avLst/>
          </a:prstGeom>
          <a:noFill/>
          <a:ln>
            <a:noFill/>
          </a:ln>
        </p:spPr>
        <p:txBody>
          <a:bodyPr wrap="square" rtlCol="0">
            <a:spAutoFit/>
          </a:bodyPr>
          <a:lstStyle/>
          <a:p>
            <a:r>
              <a:rPr kumimoji="1" lang="en-US" altLang="ja-JP" sz="3200" dirty="0">
                <a:latin typeface="BIZ UDPゴシック" panose="020B0400000000000000" pitchFamily="50" charset="-128"/>
                <a:ea typeface="BIZ UDPゴシック" panose="020B0400000000000000" pitchFamily="50" charset="-128"/>
              </a:rPr>
              <a:t>OBJ</a:t>
            </a:r>
            <a:r>
              <a:rPr kumimoji="1" lang="ja-JP" altLang="en-US" sz="3200" dirty="0">
                <a:latin typeface="BIZ UDPゴシック" panose="020B0400000000000000" pitchFamily="50" charset="-128"/>
                <a:ea typeface="BIZ UDPゴシック" panose="020B0400000000000000" pitchFamily="50" charset="-128"/>
              </a:rPr>
              <a:t>ファイル変換</a:t>
            </a:r>
          </a:p>
        </p:txBody>
      </p:sp>
      <p:cxnSp>
        <p:nvCxnSpPr>
          <p:cNvPr id="7" name="直線コネクタ 6">
            <a:extLst>
              <a:ext uri="{FF2B5EF4-FFF2-40B4-BE49-F238E27FC236}">
                <a16:creationId xmlns:a16="http://schemas.microsoft.com/office/drawing/2014/main" id="{95EDD323-12F3-40F1-8CC2-4B3F750B7B21}"/>
              </a:ext>
            </a:extLst>
          </p:cNvPr>
          <p:cNvCxnSpPr>
            <a:cxnSpLocks/>
          </p:cNvCxnSpPr>
          <p:nvPr/>
        </p:nvCxnSpPr>
        <p:spPr>
          <a:xfrm>
            <a:off x="189392" y="832421"/>
            <a:ext cx="11828543" cy="0"/>
          </a:xfrm>
          <a:prstGeom prst="line">
            <a:avLst/>
          </a:prstGeom>
        </p:spPr>
        <p:style>
          <a:lnRef idx="1">
            <a:schemeClr val="dk1"/>
          </a:lnRef>
          <a:fillRef idx="0">
            <a:schemeClr val="dk1"/>
          </a:fillRef>
          <a:effectRef idx="0">
            <a:schemeClr val="dk1"/>
          </a:effectRef>
          <a:fontRef idx="minor">
            <a:schemeClr val="tx1"/>
          </a:fontRef>
        </p:style>
      </p:cxnSp>
      <p:sp>
        <p:nvSpPr>
          <p:cNvPr id="8" name="テキスト ボックス 7">
            <a:extLst>
              <a:ext uri="{FF2B5EF4-FFF2-40B4-BE49-F238E27FC236}">
                <a16:creationId xmlns:a16="http://schemas.microsoft.com/office/drawing/2014/main" id="{71D75B7E-8D23-4B70-B488-C1A6D6C31793}"/>
              </a:ext>
            </a:extLst>
          </p:cNvPr>
          <p:cNvSpPr txBox="1"/>
          <p:nvPr/>
        </p:nvSpPr>
        <p:spPr>
          <a:xfrm>
            <a:off x="189392" y="880356"/>
            <a:ext cx="6775288" cy="461665"/>
          </a:xfrm>
          <a:prstGeom prst="rect">
            <a:avLst/>
          </a:prstGeom>
          <a:noFill/>
          <a:ln>
            <a:noFill/>
          </a:ln>
        </p:spPr>
        <p:txBody>
          <a:bodyPr wrap="square" rtlCol="0">
            <a:spAutoFit/>
          </a:bodyPr>
          <a:lstStyle/>
          <a:p>
            <a:pPr fontAlgn="base"/>
            <a:r>
              <a:rPr lang="en-US" altLang="ja-JP" sz="1200" dirty="0">
                <a:latin typeface="BIZ UDPゴシック" panose="020B0400000000000000" pitchFamily="50" charset="-128"/>
                <a:ea typeface="BIZ UDPゴシック" panose="020B0400000000000000" pitchFamily="50" charset="-128"/>
              </a:rPr>
              <a:t>Revit</a:t>
            </a:r>
            <a:r>
              <a:rPr lang="ja-JP" altLang="en-US" sz="1200" dirty="0">
                <a:latin typeface="BIZ UDPゴシック" panose="020B0400000000000000" pitchFamily="50" charset="-128"/>
                <a:ea typeface="BIZ UDPゴシック" panose="020B0400000000000000" pitchFamily="50" charset="-128"/>
              </a:rPr>
              <a:t>データを計測技研の</a:t>
            </a:r>
            <a:r>
              <a:rPr lang="en-US" altLang="ja-JP" sz="1200" dirty="0">
                <a:latin typeface="BIZ UDPゴシック" panose="020B0400000000000000" pitchFamily="50" charset="-128"/>
                <a:ea typeface="BIZ UDPゴシック" panose="020B0400000000000000" pitchFamily="50" charset="-128"/>
              </a:rPr>
              <a:t>web</a:t>
            </a:r>
            <a:r>
              <a:rPr lang="ja-JP" altLang="en-US" sz="1200" dirty="0">
                <a:latin typeface="BIZ UDPゴシック" panose="020B0400000000000000" pitchFamily="50" charset="-128"/>
                <a:ea typeface="BIZ UDPゴシック" panose="020B0400000000000000" pitchFamily="50" charset="-128"/>
              </a:rPr>
              <a:t>システムでモデル表示する際に使う</a:t>
            </a:r>
            <a:r>
              <a:rPr lang="en-US" altLang="ja-JP" sz="1200" dirty="0">
                <a:latin typeface="BIZ UDPゴシック" panose="020B0400000000000000" pitchFamily="50" charset="-128"/>
                <a:ea typeface="BIZ UDPゴシック" panose="020B0400000000000000" pitchFamily="50" charset="-128"/>
              </a:rPr>
              <a:t>OBJ</a:t>
            </a:r>
            <a:r>
              <a:rPr lang="ja-JP" altLang="en-US" sz="1200" dirty="0">
                <a:latin typeface="BIZ UDPゴシック" panose="020B0400000000000000" pitchFamily="50" charset="-128"/>
                <a:ea typeface="BIZ UDPゴシック" panose="020B0400000000000000" pitchFamily="50" charset="-128"/>
              </a:rPr>
              <a:t>ファイルに変換する</a:t>
            </a:r>
            <a:br>
              <a:rPr lang="en-US" altLang="ja-JP" sz="1200" dirty="0">
                <a:latin typeface="BIZ UDPゴシック" panose="020B0400000000000000" pitchFamily="50" charset="-128"/>
                <a:ea typeface="BIZ UDPゴシック" panose="020B0400000000000000" pitchFamily="50" charset="-128"/>
              </a:rPr>
            </a:br>
            <a:r>
              <a:rPr lang="en-US" altLang="ja-JP" sz="1200" dirty="0">
                <a:latin typeface="BIZ UDPゴシック" panose="020B0400000000000000" pitchFamily="50" charset="-128"/>
                <a:ea typeface="BIZ UDPゴシック" panose="020B0400000000000000" pitchFamily="50" charset="-128"/>
              </a:rPr>
              <a:t>※</a:t>
            </a:r>
            <a:r>
              <a:rPr lang="ja-JP" altLang="en-US" sz="1200" dirty="0">
                <a:latin typeface="BIZ UDPゴシック" panose="020B0400000000000000" pitchFamily="50" charset="-128"/>
                <a:ea typeface="BIZ UDPゴシック" panose="020B0400000000000000" pitchFamily="50" charset="-128"/>
              </a:rPr>
              <a:t>計測技研との連携は別資料</a:t>
            </a:r>
            <a:endParaRPr lang="en-US" altLang="ja-JP" sz="1200" dirty="0">
              <a:latin typeface="BIZ UDPゴシック" panose="020B0400000000000000" pitchFamily="50" charset="-128"/>
              <a:ea typeface="BIZ UDPゴシック" panose="020B0400000000000000" pitchFamily="50" charset="-128"/>
            </a:endParaRPr>
          </a:p>
        </p:txBody>
      </p:sp>
      <p:pic>
        <p:nvPicPr>
          <p:cNvPr id="12" name="図 11">
            <a:extLst>
              <a:ext uri="{FF2B5EF4-FFF2-40B4-BE49-F238E27FC236}">
                <a16:creationId xmlns:a16="http://schemas.microsoft.com/office/drawing/2014/main" id="{D98A16DF-7FD7-486A-A375-8ADE3C6A8136}"/>
              </a:ext>
            </a:extLst>
          </p:cNvPr>
          <p:cNvPicPr>
            <a:picLocks noChangeAspect="1"/>
          </p:cNvPicPr>
          <p:nvPr/>
        </p:nvPicPr>
        <p:blipFill rotWithShape="1">
          <a:blip r:embed="rId3"/>
          <a:srcRect l="32564" t="22815" r="24146" b="884"/>
          <a:stretch/>
        </p:blipFill>
        <p:spPr>
          <a:xfrm>
            <a:off x="7106897" y="1906312"/>
            <a:ext cx="4562600" cy="3742133"/>
          </a:xfrm>
          <a:prstGeom prst="rect">
            <a:avLst/>
          </a:prstGeom>
        </p:spPr>
      </p:pic>
    </p:spTree>
    <p:extLst>
      <p:ext uri="{BB962C8B-B14F-4D97-AF65-F5344CB8AC3E}">
        <p14:creationId xmlns:p14="http://schemas.microsoft.com/office/powerpoint/2010/main" val="302810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8D8173A1-1379-4381-B2F0-6C94215960C1}"/>
              </a:ext>
            </a:extLst>
          </p:cNvPr>
          <p:cNvSpPr txBox="1"/>
          <p:nvPr/>
        </p:nvSpPr>
        <p:spPr>
          <a:xfrm>
            <a:off x="204739" y="271614"/>
            <a:ext cx="11813196" cy="584775"/>
          </a:xfrm>
          <a:prstGeom prst="rect">
            <a:avLst/>
          </a:prstGeom>
          <a:noFill/>
          <a:ln>
            <a:noFill/>
          </a:ln>
        </p:spPr>
        <p:txBody>
          <a:bodyPr wrap="square" rtlCol="0">
            <a:spAutoFit/>
          </a:bodyPr>
          <a:lstStyle/>
          <a:p>
            <a:r>
              <a:rPr lang="ja-JP" altLang="en-US" sz="3200" dirty="0">
                <a:latin typeface="BIZ UDPゴシック" panose="020B0400000000000000" pitchFamily="50" charset="-128"/>
                <a:ea typeface="BIZ UDPゴシック" panose="020B0400000000000000" pitchFamily="50" charset="-128"/>
              </a:rPr>
              <a:t>それぞれの機能の現状と課題まとめ</a:t>
            </a:r>
          </a:p>
        </p:txBody>
      </p:sp>
      <p:cxnSp>
        <p:nvCxnSpPr>
          <p:cNvPr id="4" name="直線コネクタ 3">
            <a:extLst>
              <a:ext uri="{FF2B5EF4-FFF2-40B4-BE49-F238E27FC236}">
                <a16:creationId xmlns:a16="http://schemas.microsoft.com/office/drawing/2014/main" id="{4B32F5C4-38FD-4A44-936B-498595483EC7}"/>
              </a:ext>
            </a:extLst>
          </p:cNvPr>
          <p:cNvCxnSpPr>
            <a:cxnSpLocks/>
          </p:cNvCxnSpPr>
          <p:nvPr/>
        </p:nvCxnSpPr>
        <p:spPr>
          <a:xfrm>
            <a:off x="189392" y="832421"/>
            <a:ext cx="11828543"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2" name="表 1">
            <a:extLst>
              <a:ext uri="{FF2B5EF4-FFF2-40B4-BE49-F238E27FC236}">
                <a16:creationId xmlns:a16="http://schemas.microsoft.com/office/drawing/2014/main" id="{A446FDE4-DEE5-49B6-A82A-C7E723D1BD0B}"/>
              </a:ext>
            </a:extLst>
          </p:cNvPr>
          <p:cNvGraphicFramePr>
            <a:graphicFrameLocks noGrp="1"/>
          </p:cNvGraphicFramePr>
          <p:nvPr>
            <p:extLst>
              <p:ext uri="{D42A27DB-BD31-4B8C-83A1-F6EECF244321}">
                <p14:modId xmlns:p14="http://schemas.microsoft.com/office/powerpoint/2010/main" val="3762133048"/>
              </p:ext>
            </p:extLst>
          </p:nvPr>
        </p:nvGraphicFramePr>
        <p:xfrm>
          <a:off x="204739" y="856389"/>
          <a:ext cx="10935841" cy="5638800"/>
        </p:xfrm>
        <a:graphic>
          <a:graphicData uri="http://schemas.openxmlformats.org/drawingml/2006/table">
            <a:tbl>
              <a:tblPr firstRow="1" bandRow="1">
                <a:tableStyleId>{5C22544A-7EE6-4342-B048-85BDC9FD1C3A}</a:tableStyleId>
              </a:tblPr>
              <a:tblGrid>
                <a:gridCol w="1437934">
                  <a:extLst>
                    <a:ext uri="{9D8B030D-6E8A-4147-A177-3AD203B41FA5}">
                      <a16:colId xmlns:a16="http://schemas.microsoft.com/office/drawing/2014/main" val="2759197832"/>
                    </a:ext>
                  </a:extLst>
                </a:gridCol>
                <a:gridCol w="4354349">
                  <a:extLst>
                    <a:ext uri="{9D8B030D-6E8A-4147-A177-3AD203B41FA5}">
                      <a16:colId xmlns:a16="http://schemas.microsoft.com/office/drawing/2014/main" val="428855479"/>
                    </a:ext>
                  </a:extLst>
                </a:gridCol>
                <a:gridCol w="5143558">
                  <a:extLst>
                    <a:ext uri="{9D8B030D-6E8A-4147-A177-3AD203B41FA5}">
                      <a16:colId xmlns:a16="http://schemas.microsoft.com/office/drawing/2014/main" val="804438503"/>
                    </a:ext>
                  </a:extLst>
                </a:gridCol>
              </a:tblGrid>
              <a:tr h="370840">
                <a:tc>
                  <a:txBody>
                    <a:bodyPr/>
                    <a:lstStyle/>
                    <a:p>
                      <a:r>
                        <a:rPr kumimoji="1" lang="ja-JP" altLang="en-US" sz="1100" dirty="0"/>
                        <a:t>機能名称</a:t>
                      </a:r>
                    </a:p>
                  </a:txBody>
                  <a:tcPr/>
                </a:tc>
                <a:tc>
                  <a:txBody>
                    <a:bodyPr/>
                    <a:lstStyle/>
                    <a:p>
                      <a:r>
                        <a:rPr kumimoji="1" lang="ja-JP" altLang="en-US" sz="1100" dirty="0"/>
                        <a:t>現状の機能</a:t>
                      </a:r>
                    </a:p>
                  </a:txBody>
                  <a:tcPr/>
                </a:tc>
                <a:tc>
                  <a:txBody>
                    <a:bodyPr/>
                    <a:lstStyle/>
                    <a:p>
                      <a:r>
                        <a:rPr kumimoji="1" lang="ja-JP" altLang="en-US" sz="1100" dirty="0"/>
                        <a:t>課題や注意点</a:t>
                      </a:r>
                    </a:p>
                  </a:txBody>
                  <a:tcPr/>
                </a:tc>
                <a:extLst>
                  <a:ext uri="{0D108BD9-81ED-4DB2-BD59-A6C34878D82A}">
                    <a16:rowId xmlns:a16="http://schemas.microsoft.com/office/drawing/2014/main" val="4240401314"/>
                  </a:ext>
                </a:extLst>
              </a:tr>
              <a:tr h="370840">
                <a:tc>
                  <a:txBody>
                    <a:bodyPr/>
                    <a:lstStyle/>
                    <a:p>
                      <a:r>
                        <a:rPr kumimoji="1" lang="ja-JP" altLang="en-US" sz="1100" dirty="0"/>
                        <a:t>モデルストレージ</a:t>
                      </a:r>
                      <a:endParaRPr kumimoji="1" lang="en-US" altLang="ja-JP" sz="1100" dirty="0"/>
                    </a:p>
                  </a:txBody>
                  <a:tcPr/>
                </a:tc>
                <a:tc>
                  <a:txBody>
                    <a:bodyPr/>
                    <a:lstStyle/>
                    <a:p>
                      <a:r>
                        <a:rPr kumimoji="1" lang="ja-JP" altLang="en-US" sz="1100" dirty="0"/>
                        <a:t>モデルデータサイズの変遷を表示</a:t>
                      </a:r>
                    </a:p>
                  </a:txBody>
                  <a:tcPr/>
                </a:tc>
                <a:tc>
                  <a:txBody>
                    <a:bodyPr/>
                    <a:lstStyle/>
                    <a:p>
                      <a:endParaRPr kumimoji="1" lang="ja-JP" altLang="en-US" sz="1100" dirty="0"/>
                    </a:p>
                  </a:txBody>
                  <a:tcPr/>
                </a:tc>
                <a:extLst>
                  <a:ext uri="{0D108BD9-81ED-4DB2-BD59-A6C34878D82A}">
                    <a16:rowId xmlns:a16="http://schemas.microsoft.com/office/drawing/2014/main" val="2397113580"/>
                  </a:ext>
                </a:extLst>
              </a:tr>
              <a:tr h="370840">
                <a:tc>
                  <a:txBody>
                    <a:bodyPr/>
                    <a:lstStyle/>
                    <a:p>
                      <a:r>
                        <a:rPr kumimoji="1" lang="ja-JP" altLang="en-US" sz="1100" dirty="0"/>
                        <a:t>モデル分析</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選択した</a:t>
                      </a:r>
                      <a:r>
                        <a:rPr kumimoji="1" lang="en-US" altLang="ja-JP" sz="1100" dirty="0" err="1"/>
                        <a:t>rvt</a:t>
                      </a:r>
                      <a:r>
                        <a:rPr kumimoji="1" lang="ja-JP" altLang="en-US" sz="1100" dirty="0"/>
                        <a:t>ファイルから数量の集計グラフ表示や</a:t>
                      </a:r>
                      <a:r>
                        <a:rPr kumimoji="1" lang="en-US" altLang="ja-JP" sz="1100" dirty="0"/>
                        <a:t>3D</a:t>
                      </a:r>
                      <a:r>
                        <a:rPr kumimoji="1" lang="ja-JP" altLang="en-US" sz="1100" dirty="0"/>
                        <a:t>モデル表示、マテリアル表示</a:t>
                      </a:r>
                    </a:p>
                  </a:txBody>
                  <a:tcPr/>
                </a:tc>
                <a:tc>
                  <a:txBody>
                    <a:bodyPr/>
                    <a:lstStyle/>
                    <a:p>
                      <a:r>
                        <a:rPr kumimoji="1" lang="ja-JP" altLang="en-US" sz="1100" dirty="0"/>
                        <a:t>無料地図アプリのプロットが正確ではない</a:t>
                      </a:r>
                      <a:endParaRPr kumimoji="1" lang="en-US" altLang="ja-JP" sz="1100" dirty="0"/>
                    </a:p>
                    <a:p>
                      <a:r>
                        <a:rPr kumimoji="1" lang="ja-JP" altLang="en-US" sz="1100" dirty="0"/>
                        <a:t>情報の表示がやや不安定</a:t>
                      </a:r>
                      <a:r>
                        <a:rPr kumimoji="1" lang="en-US" altLang="ja-JP" sz="1100" dirty="0"/>
                        <a:t>(</a:t>
                      </a:r>
                      <a:r>
                        <a:rPr kumimoji="1" lang="ja-JP" altLang="en-US" sz="1100" dirty="0"/>
                        <a:t>重い</a:t>
                      </a:r>
                      <a:r>
                        <a:rPr kumimoji="1" lang="en-US" altLang="ja-JP" sz="1100" dirty="0"/>
                        <a:t>)</a:t>
                      </a:r>
                      <a:endParaRPr kumimoji="1" lang="ja-JP" altLang="en-US" sz="1100" dirty="0"/>
                    </a:p>
                  </a:txBody>
                  <a:tcPr/>
                </a:tc>
                <a:extLst>
                  <a:ext uri="{0D108BD9-81ED-4DB2-BD59-A6C34878D82A}">
                    <a16:rowId xmlns:a16="http://schemas.microsoft.com/office/drawing/2014/main" val="343216880"/>
                  </a:ext>
                </a:extLst>
              </a:tr>
              <a:tr h="370840">
                <a:tc>
                  <a:txBody>
                    <a:bodyPr/>
                    <a:lstStyle/>
                    <a:p>
                      <a:r>
                        <a:rPr kumimoji="1" lang="ja-JP" altLang="en-US" sz="1100" dirty="0"/>
                        <a:t>部屋データ分析</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選択した</a:t>
                      </a:r>
                      <a:r>
                        <a:rPr kumimoji="1" lang="en-US" altLang="ja-JP" sz="1100" dirty="0" err="1"/>
                        <a:t>rvt</a:t>
                      </a:r>
                      <a:r>
                        <a:rPr kumimoji="1" lang="ja-JP" altLang="en-US" sz="1100" dirty="0"/>
                        <a:t>ファイルから数量の集計グラフ表示や</a:t>
                      </a:r>
                      <a:r>
                        <a:rPr kumimoji="1" lang="en-US" altLang="ja-JP" sz="1100" dirty="0"/>
                        <a:t>3D</a:t>
                      </a:r>
                      <a:r>
                        <a:rPr kumimoji="1" lang="ja-JP" altLang="en-US" sz="1100" dirty="0"/>
                        <a:t>モデル表示、マテリアル表示</a:t>
                      </a:r>
                    </a:p>
                  </a:txBody>
                  <a:tcPr/>
                </a:tc>
                <a:tc>
                  <a:txBody>
                    <a:bodyPr/>
                    <a:lstStyle/>
                    <a:p>
                      <a:r>
                        <a:rPr kumimoji="1" lang="ja-JP" altLang="en-US" sz="1100" dirty="0"/>
                        <a:t>部屋情報を取り込める条件を完全に解明できていない</a:t>
                      </a:r>
                    </a:p>
                  </a:txBody>
                  <a:tcPr/>
                </a:tc>
                <a:extLst>
                  <a:ext uri="{0D108BD9-81ED-4DB2-BD59-A6C34878D82A}">
                    <a16:rowId xmlns:a16="http://schemas.microsoft.com/office/drawing/2014/main" val="162487310"/>
                  </a:ext>
                </a:extLst>
              </a:tr>
              <a:tr h="370840">
                <a:tc>
                  <a:txBody>
                    <a:bodyPr/>
                    <a:lstStyle/>
                    <a:p>
                      <a:r>
                        <a:rPr kumimoji="1" lang="ja-JP" altLang="en-US" sz="1100" dirty="0"/>
                        <a:t>プロジェクト管理</a:t>
                      </a:r>
                    </a:p>
                  </a:txBody>
                  <a:tcPr/>
                </a:tc>
                <a:tc>
                  <a:txBody>
                    <a:bodyPr/>
                    <a:lstStyle/>
                    <a:p>
                      <a:r>
                        <a:rPr kumimoji="1" lang="ja-JP" altLang="en-US" sz="1100" dirty="0"/>
                        <a:t>データベースに入力されているプロジェクト情報から</a:t>
                      </a:r>
                      <a:r>
                        <a:rPr kumimoji="1" lang="en-US" altLang="ja-JP" sz="1100" dirty="0"/>
                        <a:t>BIM</a:t>
                      </a:r>
                      <a:r>
                        <a:rPr kumimoji="1" lang="ja-JP" altLang="en-US" sz="1100" dirty="0"/>
                        <a:t>実行計画書等を効率的に作成</a:t>
                      </a:r>
                    </a:p>
                  </a:txBody>
                  <a:tcPr/>
                </a:tc>
                <a:tc>
                  <a:txBody>
                    <a:bodyPr/>
                    <a:lstStyle/>
                    <a:p>
                      <a:r>
                        <a:rPr kumimoji="1" lang="ja-JP" altLang="en-US" sz="1100" dirty="0"/>
                        <a:t>入力された物件名と、</a:t>
                      </a:r>
                      <a:r>
                        <a:rPr kumimoji="1" lang="en-US" altLang="ja-JP" sz="1100" dirty="0"/>
                        <a:t>BIM360</a:t>
                      </a:r>
                      <a:r>
                        <a:rPr kumimoji="1" lang="ja-JP" altLang="en-US" sz="1100" dirty="0"/>
                        <a:t>上のプロジェクト名が完全一致でないと結び付けられない</a:t>
                      </a:r>
                    </a:p>
                  </a:txBody>
                  <a:tcPr/>
                </a:tc>
                <a:extLst>
                  <a:ext uri="{0D108BD9-81ED-4DB2-BD59-A6C34878D82A}">
                    <a16:rowId xmlns:a16="http://schemas.microsoft.com/office/drawing/2014/main" val="1499990245"/>
                  </a:ext>
                </a:extLst>
              </a:tr>
              <a:tr h="370840">
                <a:tc>
                  <a:txBody>
                    <a:bodyPr/>
                    <a:lstStyle/>
                    <a:p>
                      <a:r>
                        <a:rPr kumimoji="1" lang="ja-JP" altLang="en-US" sz="1100" dirty="0"/>
                        <a:t>クレーン情報登録</a:t>
                      </a:r>
                    </a:p>
                  </a:txBody>
                  <a:tcPr/>
                </a:tc>
                <a:tc>
                  <a:txBody>
                    <a:bodyPr/>
                    <a:lstStyle/>
                    <a:p>
                      <a:r>
                        <a:rPr kumimoji="1" lang="ja-JP" altLang="en-US" sz="1100" dirty="0"/>
                        <a:t>エクセルにて入力したクレーンの情報を取り込む</a:t>
                      </a:r>
                    </a:p>
                  </a:txBody>
                  <a:tcPr/>
                </a:tc>
                <a:tc>
                  <a:txBody>
                    <a:bodyPr/>
                    <a:lstStyle/>
                    <a:p>
                      <a:r>
                        <a:rPr kumimoji="1" lang="ja-JP" altLang="en-US" sz="1100" dirty="0"/>
                        <a:t>人が手作業で入力した情報を登録しているので正確である保証はない</a:t>
                      </a:r>
                      <a:endParaRPr kumimoji="1" lang="en-US" altLang="ja-JP" sz="1100" dirty="0"/>
                    </a:p>
                    <a:p>
                      <a:r>
                        <a:rPr kumimoji="1" lang="ja-JP" altLang="en-US" sz="1100" dirty="0"/>
                        <a:t>連携するクレーンアドインの動作が未調整</a:t>
                      </a:r>
                    </a:p>
                  </a:txBody>
                  <a:tcPr/>
                </a:tc>
                <a:extLst>
                  <a:ext uri="{0D108BD9-81ED-4DB2-BD59-A6C34878D82A}">
                    <a16:rowId xmlns:a16="http://schemas.microsoft.com/office/drawing/2014/main" val="2430533614"/>
                  </a:ext>
                </a:extLst>
              </a:tr>
              <a:tr h="370840">
                <a:tc>
                  <a:txBody>
                    <a:bodyPr/>
                    <a:lstStyle/>
                    <a:p>
                      <a:r>
                        <a:rPr kumimoji="1" lang="ja-JP" altLang="en-US" sz="1100" dirty="0"/>
                        <a:t>工程管理</a:t>
                      </a:r>
                    </a:p>
                  </a:txBody>
                  <a:tcPr/>
                </a:tc>
                <a:tc>
                  <a:txBody>
                    <a:bodyPr/>
                    <a:lstStyle/>
                    <a:p>
                      <a:r>
                        <a:rPr kumimoji="1" lang="ja-JP" altLang="en-US" sz="1100" dirty="0"/>
                        <a:t>現場工程ナビデータ（</a:t>
                      </a:r>
                      <a:r>
                        <a:rPr kumimoji="1" lang="en-US" altLang="ja-JP" sz="1100" dirty="0"/>
                        <a:t>csv</a:t>
                      </a:r>
                      <a:r>
                        <a:rPr kumimoji="1" lang="ja-JP" altLang="en-US" sz="1100" dirty="0"/>
                        <a:t>）の取り込み、編集、出力、を行う</a:t>
                      </a:r>
                    </a:p>
                  </a:txBody>
                  <a:tcPr/>
                </a:tc>
                <a:tc>
                  <a:txBody>
                    <a:bodyPr/>
                    <a:lstStyle/>
                    <a:p>
                      <a:endParaRPr kumimoji="1" lang="ja-JP" altLang="en-US" sz="1100" dirty="0"/>
                    </a:p>
                  </a:txBody>
                  <a:tcPr/>
                </a:tc>
                <a:extLst>
                  <a:ext uri="{0D108BD9-81ED-4DB2-BD59-A6C34878D82A}">
                    <a16:rowId xmlns:a16="http://schemas.microsoft.com/office/drawing/2014/main" val="3331639402"/>
                  </a:ext>
                </a:extLst>
              </a:tr>
              <a:tr h="370840">
                <a:tc>
                  <a:txBody>
                    <a:bodyPr/>
                    <a:lstStyle/>
                    <a:p>
                      <a:r>
                        <a:rPr kumimoji="1" lang="ja-JP" altLang="en-US" sz="1100" dirty="0"/>
                        <a:t>全店物件データ</a:t>
                      </a:r>
                    </a:p>
                  </a:txBody>
                  <a:tcPr/>
                </a:tc>
                <a:tc>
                  <a:txBody>
                    <a:bodyPr/>
                    <a:lstStyle/>
                    <a:p>
                      <a:r>
                        <a:rPr kumimoji="1" lang="ja-JP" altLang="en-US" sz="1100" dirty="0"/>
                        <a:t>フォーマットに沿った物件データを取り込み</a:t>
                      </a:r>
                    </a:p>
                  </a:txBody>
                  <a:tcPr/>
                </a:tc>
                <a:tc>
                  <a:txBody>
                    <a:bodyPr/>
                    <a:lstStyle/>
                    <a:p>
                      <a:endParaRPr kumimoji="1" lang="ja-JP" altLang="en-US" sz="1100" dirty="0"/>
                    </a:p>
                  </a:txBody>
                  <a:tcPr/>
                </a:tc>
                <a:extLst>
                  <a:ext uri="{0D108BD9-81ED-4DB2-BD59-A6C34878D82A}">
                    <a16:rowId xmlns:a16="http://schemas.microsoft.com/office/drawing/2014/main" val="1828178202"/>
                  </a:ext>
                </a:extLst>
              </a:tr>
              <a:tr h="370840">
                <a:tc>
                  <a:txBody>
                    <a:bodyPr/>
                    <a:lstStyle/>
                    <a:p>
                      <a:r>
                        <a:rPr kumimoji="1" lang="ja-JP" altLang="en-US" sz="1100" dirty="0"/>
                        <a:t>クレーン情報検索</a:t>
                      </a:r>
                    </a:p>
                  </a:txBody>
                  <a:tcPr/>
                </a:tc>
                <a:tc>
                  <a:txBody>
                    <a:bodyPr/>
                    <a:lstStyle/>
                    <a:p>
                      <a:r>
                        <a:rPr kumimoji="1" lang="ja-JP" altLang="en-US" sz="1100" dirty="0"/>
                        <a:t>クレーン業者が所有するクレーンの情報（縦横サイズ・性能表など）が閲覧可能。また、データベースの情報は</a:t>
                      </a:r>
                      <a:r>
                        <a:rPr kumimoji="1" lang="en-US" altLang="ja-JP" sz="1100" dirty="0" err="1"/>
                        <a:t>revit</a:t>
                      </a:r>
                      <a:r>
                        <a:rPr kumimoji="1" lang="ja-JP" altLang="en-US" sz="1100" dirty="0"/>
                        <a:t>のクレーンファミリにも取り込むことができる</a:t>
                      </a:r>
                    </a:p>
                  </a:txBody>
                  <a:tcPr/>
                </a:tc>
                <a:tc>
                  <a:txBody>
                    <a:bodyPr/>
                    <a:lstStyle/>
                    <a:p>
                      <a:endParaRPr kumimoji="1" lang="ja-JP" altLang="en-US" sz="1100" dirty="0"/>
                    </a:p>
                  </a:txBody>
                  <a:tcPr/>
                </a:tc>
                <a:extLst>
                  <a:ext uri="{0D108BD9-81ED-4DB2-BD59-A6C34878D82A}">
                    <a16:rowId xmlns:a16="http://schemas.microsoft.com/office/drawing/2014/main" val="2720898553"/>
                  </a:ext>
                </a:extLst>
              </a:tr>
              <a:tr h="370840">
                <a:tc>
                  <a:txBody>
                    <a:bodyPr/>
                    <a:lstStyle/>
                    <a:p>
                      <a:r>
                        <a:rPr kumimoji="1" lang="ja-JP" altLang="en-US" sz="1100" dirty="0"/>
                        <a:t>鉄筋重量管理</a:t>
                      </a:r>
                    </a:p>
                  </a:txBody>
                  <a:tcPr/>
                </a:tc>
                <a:tc>
                  <a:txBody>
                    <a:bodyPr/>
                    <a:lstStyle/>
                    <a:p>
                      <a:r>
                        <a:rPr kumimoji="1" lang="en-US" altLang="ja-JP" sz="1100" dirty="0"/>
                        <a:t>Revit</a:t>
                      </a:r>
                      <a:r>
                        <a:rPr kumimoji="1" lang="ja-JP" altLang="en-US" sz="1100" dirty="0"/>
                        <a:t>に入力された情報から、大まかな鉄筋重量を表示</a:t>
                      </a:r>
                    </a:p>
                  </a:txBody>
                  <a:tcPr/>
                </a:tc>
                <a:tc>
                  <a:txBody>
                    <a:bodyPr/>
                    <a:lstStyle/>
                    <a:p>
                      <a:r>
                        <a:rPr kumimoji="1" lang="ja-JP" altLang="en-US" sz="1100" dirty="0"/>
                        <a:t>梁のスタート～エンドポイントの長さ</a:t>
                      </a:r>
                      <a:r>
                        <a:rPr kumimoji="1" lang="en-US" altLang="ja-JP" sz="1100" dirty="0"/>
                        <a:t>×</a:t>
                      </a:r>
                      <a:r>
                        <a:rPr kumimoji="1" lang="ja-JP" altLang="en-US" sz="1100" dirty="0"/>
                        <a:t>鉄筋径</a:t>
                      </a:r>
                      <a:r>
                        <a:rPr kumimoji="1" lang="en-US" altLang="ja-JP" sz="1100" dirty="0"/>
                        <a:t>×</a:t>
                      </a:r>
                      <a:r>
                        <a:rPr kumimoji="1" lang="ja-JP" altLang="en-US" sz="1100" dirty="0"/>
                        <a:t>比重</a:t>
                      </a:r>
                      <a:endParaRPr kumimoji="1" lang="en-US" altLang="ja-JP" sz="1100" dirty="0"/>
                    </a:p>
                    <a:p>
                      <a:r>
                        <a:rPr kumimoji="1" lang="ja-JP" altLang="en-US" sz="1100" dirty="0" err="1"/>
                        <a:t>で算</a:t>
                      </a:r>
                      <a:r>
                        <a:rPr kumimoji="1" lang="ja-JP" altLang="en-US" sz="1100" dirty="0"/>
                        <a:t>出しているので、カットオフや定着長の考慮はしていない</a:t>
                      </a:r>
                    </a:p>
                  </a:txBody>
                  <a:tcPr/>
                </a:tc>
                <a:extLst>
                  <a:ext uri="{0D108BD9-81ED-4DB2-BD59-A6C34878D82A}">
                    <a16:rowId xmlns:a16="http://schemas.microsoft.com/office/drawing/2014/main" val="1831131024"/>
                  </a:ext>
                </a:extLst>
              </a:tr>
              <a:tr h="370840">
                <a:tc>
                  <a:txBody>
                    <a:bodyPr/>
                    <a:lstStyle/>
                    <a:p>
                      <a:r>
                        <a:rPr kumimoji="1" lang="ja-JP" altLang="en-US" sz="1100" dirty="0"/>
                        <a:t>モデルバックアップ設定</a:t>
                      </a:r>
                    </a:p>
                  </a:txBody>
                  <a:tcPr/>
                </a:tc>
                <a:tc>
                  <a:txBody>
                    <a:bodyPr/>
                    <a:lstStyle/>
                    <a:p>
                      <a:r>
                        <a:rPr kumimoji="1" lang="ja-JP" altLang="en-US" sz="1100" dirty="0"/>
                        <a:t>万が一に備えて任意のモデルのバックアップを</a:t>
                      </a:r>
                      <a:r>
                        <a:rPr kumimoji="1" lang="en-US" altLang="ja-JP" sz="1100" dirty="0"/>
                        <a:t>AWS</a:t>
                      </a:r>
                      <a:r>
                        <a:rPr kumimoji="1" lang="ja-JP" altLang="en-US" sz="1100" dirty="0"/>
                        <a:t>に作る</a:t>
                      </a:r>
                    </a:p>
                  </a:txBody>
                  <a:tcPr/>
                </a:tc>
                <a:tc>
                  <a:txBody>
                    <a:bodyPr/>
                    <a:lstStyle/>
                    <a:p>
                      <a:r>
                        <a:rPr kumimoji="1" lang="en-US" altLang="ja-JP" sz="1100" dirty="0"/>
                        <a:t>AWS</a:t>
                      </a:r>
                      <a:r>
                        <a:rPr kumimoji="1" lang="ja-JP" altLang="en-US" sz="1100" dirty="0"/>
                        <a:t>のストレージ容量が小さいので数物件のみバックアップ可能</a:t>
                      </a:r>
                    </a:p>
                  </a:txBody>
                  <a:tcPr/>
                </a:tc>
                <a:extLst>
                  <a:ext uri="{0D108BD9-81ED-4DB2-BD59-A6C34878D82A}">
                    <a16:rowId xmlns:a16="http://schemas.microsoft.com/office/drawing/2014/main" val="3660589354"/>
                  </a:ext>
                </a:extLst>
              </a:tr>
              <a:tr h="370840">
                <a:tc>
                  <a:txBody>
                    <a:bodyPr/>
                    <a:lstStyle/>
                    <a:p>
                      <a:r>
                        <a:rPr kumimoji="1" lang="en-US" altLang="ja-JP" sz="1100" dirty="0"/>
                        <a:t>BIM360</a:t>
                      </a:r>
                      <a:r>
                        <a:rPr kumimoji="1" lang="ja-JP" altLang="en-US" sz="1100" dirty="0"/>
                        <a:t>権限設定</a:t>
                      </a:r>
                    </a:p>
                  </a:txBody>
                  <a:tcPr/>
                </a:tc>
                <a:tc>
                  <a:txBody>
                    <a:bodyPr/>
                    <a:lstStyle/>
                    <a:p>
                      <a:r>
                        <a:rPr kumimoji="1" lang="en-US" altLang="ja-JP" sz="1100" dirty="0"/>
                        <a:t>BIM360</a:t>
                      </a:r>
                      <a:r>
                        <a:rPr kumimoji="1" lang="ja-JP" altLang="en-US" sz="1100" dirty="0"/>
                        <a:t>の権限設定と</a:t>
                      </a:r>
                      <a:r>
                        <a:rPr kumimoji="1" lang="en-US" altLang="ja-JP" sz="1100" dirty="0"/>
                        <a:t>Docs</a:t>
                      </a:r>
                      <a:r>
                        <a:rPr kumimoji="1" lang="ja-JP" altLang="en-US" sz="1100" dirty="0"/>
                        <a:t>の権限設定を一括して効率的に行う</a:t>
                      </a:r>
                    </a:p>
                  </a:txBody>
                  <a:tcPr/>
                </a:tc>
                <a:tc>
                  <a:txBody>
                    <a:bodyPr/>
                    <a:lstStyle/>
                    <a:p>
                      <a:r>
                        <a:rPr kumimoji="1" lang="ja-JP" altLang="en-US" sz="1100" dirty="0"/>
                        <a:t>インターフェース検討中</a:t>
                      </a:r>
                    </a:p>
                  </a:txBody>
                  <a:tcPr/>
                </a:tc>
                <a:extLst>
                  <a:ext uri="{0D108BD9-81ED-4DB2-BD59-A6C34878D82A}">
                    <a16:rowId xmlns:a16="http://schemas.microsoft.com/office/drawing/2014/main" val="238369898"/>
                  </a:ext>
                </a:extLst>
              </a:tr>
              <a:tr h="370840">
                <a:tc>
                  <a:txBody>
                    <a:bodyPr/>
                    <a:lstStyle/>
                    <a:p>
                      <a:r>
                        <a:rPr kumimoji="1" lang="en-US" altLang="ja-JP" sz="1100" dirty="0"/>
                        <a:t>OBJ</a:t>
                      </a:r>
                      <a:r>
                        <a:rPr kumimoji="1" lang="ja-JP" altLang="en-US" sz="1100" dirty="0"/>
                        <a:t>ファイル変換</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モデル情報を</a:t>
                      </a:r>
                      <a:r>
                        <a:rPr kumimoji="1" lang="en-US" altLang="ja-JP" sz="1100" dirty="0"/>
                        <a:t>OBJ</a:t>
                      </a:r>
                      <a:r>
                        <a:rPr kumimoji="1" lang="ja-JP" altLang="en-US" sz="1100" dirty="0"/>
                        <a:t>ファイルに変換</a:t>
                      </a:r>
                    </a:p>
                  </a:txBody>
                  <a:tcPr/>
                </a:tc>
                <a:tc>
                  <a:txBody>
                    <a:bodyPr/>
                    <a:lstStyle/>
                    <a:p>
                      <a:r>
                        <a:rPr kumimoji="1" lang="ja-JP" altLang="en-US" sz="1100" dirty="0"/>
                        <a:t>回数制限があるため</a:t>
                      </a:r>
                    </a:p>
                  </a:txBody>
                  <a:tcPr/>
                </a:tc>
                <a:extLst>
                  <a:ext uri="{0D108BD9-81ED-4DB2-BD59-A6C34878D82A}">
                    <a16:rowId xmlns:a16="http://schemas.microsoft.com/office/drawing/2014/main" val="3125038153"/>
                  </a:ext>
                </a:extLst>
              </a:tr>
              <a:tr h="221392">
                <a:tc>
                  <a:txBody>
                    <a:bodyPr/>
                    <a:lstStyle/>
                    <a:p>
                      <a:r>
                        <a:rPr kumimoji="1" lang="ja-JP" altLang="en-US" sz="1100" dirty="0"/>
                        <a:t>工程</a:t>
                      </a:r>
                      <a:r>
                        <a:rPr kumimoji="1" lang="en-US" altLang="ja-JP" sz="1100" dirty="0"/>
                        <a:t>ID</a:t>
                      </a:r>
                      <a:r>
                        <a:rPr kumimoji="1" lang="ja-JP" altLang="en-US" sz="1100" dirty="0"/>
                        <a:t>設定</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工程とモデル情報を結びつけるための</a:t>
                      </a:r>
                      <a:r>
                        <a:rPr kumimoji="1" lang="en-US" altLang="ja-JP" sz="1100" dirty="0"/>
                        <a:t>ID</a:t>
                      </a:r>
                      <a:r>
                        <a:rPr kumimoji="1" lang="ja-JP" altLang="en-US" sz="1100" dirty="0"/>
                        <a:t>対応表を管理</a:t>
                      </a:r>
                    </a:p>
                  </a:txBody>
                  <a:tcPr/>
                </a:tc>
                <a:tc>
                  <a:txBody>
                    <a:bodyPr/>
                    <a:lstStyle/>
                    <a:p>
                      <a:endParaRPr kumimoji="1" lang="ja-JP" altLang="en-US" sz="1100" dirty="0"/>
                    </a:p>
                  </a:txBody>
                  <a:tcPr/>
                </a:tc>
                <a:extLst>
                  <a:ext uri="{0D108BD9-81ED-4DB2-BD59-A6C34878D82A}">
                    <a16:rowId xmlns:a16="http://schemas.microsoft.com/office/drawing/2014/main" val="2933114053"/>
                  </a:ext>
                </a:extLst>
              </a:tr>
            </a:tbl>
          </a:graphicData>
        </a:graphic>
      </p:graphicFrame>
    </p:spTree>
    <p:extLst>
      <p:ext uri="{BB962C8B-B14F-4D97-AF65-F5344CB8AC3E}">
        <p14:creationId xmlns:p14="http://schemas.microsoft.com/office/powerpoint/2010/main" val="202016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ローチャート: 代替処理 4">
            <a:extLst>
              <a:ext uri="{FF2B5EF4-FFF2-40B4-BE49-F238E27FC236}">
                <a16:creationId xmlns:a16="http://schemas.microsoft.com/office/drawing/2014/main" id="{547AD3B8-D22B-47BA-9AA6-76C2E19010F0}"/>
              </a:ext>
            </a:extLst>
          </p:cNvPr>
          <p:cNvSpPr/>
          <p:nvPr/>
        </p:nvSpPr>
        <p:spPr>
          <a:xfrm>
            <a:off x="3813360" y="1139826"/>
            <a:ext cx="1860427" cy="117157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t>FORGE</a:t>
            </a:r>
            <a:br>
              <a:rPr lang="en-US" altLang="ja-JP" dirty="0"/>
            </a:br>
            <a:r>
              <a:rPr lang="en-US" altLang="ja-JP" dirty="0"/>
              <a:t>(Autodesk</a:t>
            </a:r>
            <a:r>
              <a:rPr lang="ja-JP" altLang="en-US" dirty="0"/>
              <a:t>　</a:t>
            </a:r>
            <a:r>
              <a:rPr lang="en-US" altLang="ja-JP" dirty="0"/>
              <a:t>BIM360)</a:t>
            </a:r>
            <a:endParaRPr kumimoji="1" lang="ja-JP" altLang="en-US" dirty="0"/>
          </a:p>
        </p:txBody>
      </p:sp>
      <p:sp>
        <p:nvSpPr>
          <p:cNvPr id="14" name="フローチャート: 代替処理 13">
            <a:extLst>
              <a:ext uri="{FF2B5EF4-FFF2-40B4-BE49-F238E27FC236}">
                <a16:creationId xmlns:a16="http://schemas.microsoft.com/office/drawing/2014/main" id="{66A84D38-250C-4724-932B-6F4A10F84430}"/>
              </a:ext>
            </a:extLst>
          </p:cNvPr>
          <p:cNvSpPr/>
          <p:nvPr/>
        </p:nvSpPr>
        <p:spPr>
          <a:xfrm>
            <a:off x="6628551" y="1147627"/>
            <a:ext cx="1860427" cy="116377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dirty="0"/>
              <a:t>データベース</a:t>
            </a:r>
            <a:br>
              <a:rPr lang="en-US" altLang="ja-JP" dirty="0"/>
            </a:br>
            <a:r>
              <a:rPr lang="en-US" altLang="ja-JP" dirty="0"/>
              <a:t>(AWS)</a:t>
            </a:r>
            <a:endParaRPr kumimoji="1" lang="ja-JP" altLang="en-US" dirty="0"/>
          </a:p>
        </p:txBody>
      </p:sp>
      <p:sp>
        <p:nvSpPr>
          <p:cNvPr id="15" name="フローチャート: 代替処理 14">
            <a:extLst>
              <a:ext uri="{FF2B5EF4-FFF2-40B4-BE49-F238E27FC236}">
                <a16:creationId xmlns:a16="http://schemas.microsoft.com/office/drawing/2014/main" id="{C3B7DF90-26A7-4611-A1AC-594DA5CC605D}"/>
              </a:ext>
            </a:extLst>
          </p:cNvPr>
          <p:cNvSpPr/>
          <p:nvPr/>
        </p:nvSpPr>
        <p:spPr>
          <a:xfrm>
            <a:off x="9443743" y="1139825"/>
            <a:ext cx="1860427" cy="117157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t>CCC</a:t>
            </a:r>
            <a:endParaRPr kumimoji="1" lang="ja-JP" altLang="en-US" dirty="0"/>
          </a:p>
        </p:txBody>
      </p:sp>
      <p:sp>
        <p:nvSpPr>
          <p:cNvPr id="8" name="フローチャート: 代替処理 7">
            <a:extLst>
              <a:ext uri="{FF2B5EF4-FFF2-40B4-BE49-F238E27FC236}">
                <a16:creationId xmlns:a16="http://schemas.microsoft.com/office/drawing/2014/main" id="{99D56F03-F343-4442-ABE2-D107B70002D1}"/>
              </a:ext>
            </a:extLst>
          </p:cNvPr>
          <p:cNvSpPr/>
          <p:nvPr/>
        </p:nvSpPr>
        <p:spPr>
          <a:xfrm>
            <a:off x="6628550" y="3034204"/>
            <a:ext cx="1860427" cy="117157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dirty="0"/>
              <a:t>バックアップ用ストレージ</a:t>
            </a:r>
            <a:br>
              <a:rPr lang="en-US" altLang="ja-JP" dirty="0"/>
            </a:br>
            <a:r>
              <a:rPr lang="en-US" altLang="ja-JP" dirty="0"/>
              <a:t>(AWS)</a:t>
            </a:r>
          </a:p>
        </p:txBody>
      </p:sp>
      <p:sp>
        <p:nvSpPr>
          <p:cNvPr id="6" name="テキスト ボックス 5">
            <a:extLst>
              <a:ext uri="{FF2B5EF4-FFF2-40B4-BE49-F238E27FC236}">
                <a16:creationId xmlns:a16="http://schemas.microsoft.com/office/drawing/2014/main" id="{8D8173A1-1379-4381-B2F0-6C94215960C1}"/>
              </a:ext>
            </a:extLst>
          </p:cNvPr>
          <p:cNvSpPr txBox="1"/>
          <p:nvPr/>
        </p:nvSpPr>
        <p:spPr>
          <a:xfrm>
            <a:off x="189413" y="247646"/>
            <a:ext cx="11813196" cy="584775"/>
          </a:xfrm>
          <a:prstGeom prst="rect">
            <a:avLst/>
          </a:prstGeom>
          <a:noFill/>
          <a:ln>
            <a:noFill/>
          </a:ln>
        </p:spPr>
        <p:txBody>
          <a:bodyPr wrap="square" rtlCol="0">
            <a:spAutoFit/>
          </a:bodyPr>
          <a:lstStyle/>
          <a:p>
            <a:r>
              <a:rPr lang="ja-JP" altLang="en-US" sz="3200" dirty="0">
                <a:latin typeface="BIZ UDPゴシック" panose="020B0400000000000000" pitchFamily="50" charset="-128"/>
                <a:ea typeface="BIZ UDPゴシック" panose="020B0400000000000000" pitchFamily="50" charset="-128"/>
              </a:rPr>
              <a:t>現状の情報取得の流れ</a:t>
            </a:r>
          </a:p>
        </p:txBody>
      </p:sp>
      <p:cxnSp>
        <p:nvCxnSpPr>
          <p:cNvPr id="4" name="直線コネクタ 3">
            <a:extLst>
              <a:ext uri="{FF2B5EF4-FFF2-40B4-BE49-F238E27FC236}">
                <a16:creationId xmlns:a16="http://schemas.microsoft.com/office/drawing/2014/main" id="{4B32F5C4-38FD-4A44-936B-498595483EC7}"/>
              </a:ext>
            </a:extLst>
          </p:cNvPr>
          <p:cNvCxnSpPr>
            <a:cxnSpLocks/>
          </p:cNvCxnSpPr>
          <p:nvPr/>
        </p:nvCxnSpPr>
        <p:spPr>
          <a:xfrm>
            <a:off x="189392" y="832421"/>
            <a:ext cx="11828543" cy="0"/>
          </a:xfrm>
          <a:prstGeom prst="line">
            <a:avLst/>
          </a:prstGeom>
        </p:spPr>
        <p:style>
          <a:lnRef idx="1">
            <a:schemeClr val="dk1"/>
          </a:lnRef>
          <a:fillRef idx="0">
            <a:schemeClr val="dk1"/>
          </a:fillRef>
          <a:effectRef idx="0">
            <a:schemeClr val="dk1"/>
          </a:effectRef>
          <a:fontRef idx="minor">
            <a:schemeClr val="tx1"/>
          </a:fontRef>
        </p:style>
      </p:cxnSp>
      <p:sp>
        <p:nvSpPr>
          <p:cNvPr id="17" name="フローチャート: 代替処理 16">
            <a:extLst>
              <a:ext uri="{FF2B5EF4-FFF2-40B4-BE49-F238E27FC236}">
                <a16:creationId xmlns:a16="http://schemas.microsoft.com/office/drawing/2014/main" id="{37C4D773-3CE5-4BE7-97B6-C00306041237}"/>
              </a:ext>
            </a:extLst>
          </p:cNvPr>
          <p:cNvSpPr/>
          <p:nvPr/>
        </p:nvSpPr>
        <p:spPr>
          <a:xfrm>
            <a:off x="-1950497" y="2841101"/>
            <a:ext cx="1352923" cy="520130"/>
          </a:xfrm>
          <a:prstGeom prst="flowChartAlternateProcess">
            <a:avLst/>
          </a:prstGeom>
          <a:solidFill>
            <a:schemeClr val="bg1">
              <a:lumMod val="85000"/>
            </a:schemeClr>
          </a:solidFill>
          <a:ln>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物件</a:t>
            </a:r>
            <a:r>
              <a:rPr kumimoji="1" lang="en-US" altLang="ja-JP" dirty="0">
                <a:solidFill>
                  <a:schemeClr val="tx1"/>
                </a:solidFill>
              </a:rPr>
              <a:t>A</a:t>
            </a:r>
          </a:p>
        </p:txBody>
      </p:sp>
      <p:sp>
        <p:nvSpPr>
          <p:cNvPr id="18" name="フローチャート: 代替処理 17">
            <a:extLst>
              <a:ext uri="{FF2B5EF4-FFF2-40B4-BE49-F238E27FC236}">
                <a16:creationId xmlns:a16="http://schemas.microsoft.com/office/drawing/2014/main" id="{EBB64D35-E36B-4A87-A42D-DFEB5B20DFB9}"/>
              </a:ext>
            </a:extLst>
          </p:cNvPr>
          <p:cNvSpPr/>
          <p:nvPr/>
        </p:nvSpPr>
        <p:spPr>
          <a:xfrm>
            <a:off x="-1950497" y="3466004"/>
            <a:ext cx="1352923" cy="520130"/>
          </a:xfrm>
          <a:prstGeom prst="flowChartAlternateProcess">
            <a:avLst/>
          </a:prstGeom>
          <a:solidFill>
            <a:schemeClr val="bg1">
              <a:lumMod val="85000"/>
            </a:schemeClr>
          </a:solidFill>
          <a:ln>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物件</a:t>
            </a:r>
            <a:r>
              <a:rPr lang="en-US" altLang="ja-JP" dirty="0">
                <a:solidFill>
                  <a:schemeClr val="tx1"/>
                </a:solidFill>
              </a:rPr>
              <a:t>B</a:t>
            </a:r>
            <a:endParaRPr kumimoji="1" lang="en-US" altLang="ja-JP" dirty="0">
              <a:solidFill>
                <a:schemeClr val="tx1"/>
              </a:solidFill>
            </a:endParaRPr>
          </a:p>
        </p:txBody>
      </p:sp>
      <p:sp>
        <p:nvSpPr>
          <p:cNvPr id="19" name="フローチャート: 代替処理 18">
            <a:extLst>
              <a:ext uri="{FF2B5EF4-FFF2-40B4-BE49-F238E27FC236}">
                <a16:creationId xmlns:a16="http://schemas.microsoft.com/office/drawing/2014/main" id="{26ECC98C-9F85-41E0-A40B-0FBC45B0BED7}"/>
              </a:ext>
            </a:extLst>
          </p:cNvPr>
          <p:cNvSpPr/>
          <p:nvPr/>
        </p:nvSpPr>
        <p:spPr>
          <a:xfrm>
            <a:off x="-1950496" y="4090907"/>
            <a:ext cx="1352923" cy="520130"/>
          </a:xfrm>
          <a:prstGeom prst="flowChartAlternateProcess">
            <a:avLst/>
          </a:prstGeom>
          <a:solidFill>
            <a:schemeClr val="bg1">
              <a:lumMod val="85000"/>
            </a:schemeClr>
          </a:solidFill>
          <a:ln>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物件</a:t>
            </a:r>
            <a:r>
              <a:rPr kumimoji="1" lang="en-US" altLang="ja-JP" dirty="0">
                <a:solidFill>
                  <a:schemeClr val="tx1"/>
                </a:solidFill>
              </a:rPr>
              <a:t>C</a:t>
            </a:r>
          </a:p>
        </p:txBody>
      </p:sp>
      <p:sp>
        <p:nvSpPr>
          <p:cNvPr id="20" name="フローチャート: 代替処理 19">
            <a:extLst>
              <a:ext uri="{FF2B5EF4-FFF2-40B4-BE49-F238E27FC236}">
                <a16:creationId xmlns:a16="http://schemas.microsoft.com/office/drawing/2014/main" id="{2510FE71-3328-4ADB-A872-7C81E5FF5352}"/>
              </a:ext>
            </a:extLst>
          </p:cNvPr>
          <p:cNvSpPr/>
          <p:nvPr/>
        </p:nvSpPr>
        <p:spPr>
          <a:xfrm>
            <a:off x="-1950495" y="4715810"/>
            <a:ext cx="1352923" cy="520130"/>
          </a:xfrm>
          <a:prstGeom prst="flowChartAlternateProcess">
            <a:avLst/>
          </a:prstGeom>
          <a:solidFill>
            <a:schemeClr val="bg1">
              <a:lumMod val="85000"/>
            </a:schemeClr>
          </a:solidFill>
          <a:ln>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物件</a:t>
            </a:r>
            <a:r>
              <a:rPr lang="en-US" altLang="ja-JP" dirty="0">
                <a:solidFill>
                  <a:schemeClr val="tx1"/>
                </a:solidFill>
              </a:rPr>
              <a:t>D</a:t>
            </a:r>
            <a:endParaRPr kumimoji="1" lang="en-US" altLang="ja-JP" dirty="0">
              <a:solidFill>
                <a:schemeClr val="tx1"/>
              </a:solidFill>
            </a:endParaRPr>
          </a:p>
        </p:txBody>
      </p:sp>
      <p:cxnSp>
        <p:nvCxnSpPr>
          <p:cNvPr id="3" name="直線矢印コネクタ 2">
            <a:extLst>
              <a:ext uri="{FF2B5EF4-FFF2-40B4-BE49-F238E27FC236}">
                <a16:creationId xmlns:a16="http://schemas.microsoft.com/office/drawing/2014/main" id="{6FBFC702-E430-4910-9489-50DC0B585B1D}"/>
              </a:ext>
            </a:extLst>
          </p:cNvPr>
          <p:cNvCxnSpPr/>
          <p:nvPr/>
        </p:nvCxnSpPr>
        <p:spPr>
          <a:xfrm>
            <a:off x="5784850" y="1762309"/>
            <a:ext cx="7143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線矢印コネクタ 36">
            <a:extLst>
              <a:ext uri="{FF2B5EF4-FFF2-40B4-BE49-F238E27FC236}">
                <a16:creationId xmlns:a16="http://schemas.microsoft.com/office/drawing/2014/main" id="{24AB00EE-7AC3-4FF2-9357-32FC108A0F7C}"/>
              </a:ext>
            </a:extLst>
          </p:cNvPr>
          <p:cNvCxnSpPr/>
          <p:nvPr/>
        </p:nvCxnSpPr>
        <p:spPr>
          <a:xfrm>
            <a:off x="8651875" y="1762309"/>
            <a:ext cx="7143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フローチャート: 代替処理 20">
            <a:extLst>
              <a:ext uri="{FF2B5EF4-FFF2-40B4-BE49-F238E27FC236}">
                <a16:creationId xmlns:a16="http://schemas.microsoft.com/office/drawing/2014/main" id="{F583BFF0-89FB-43CA-A2EA-511D63B0EBF7}"/>
              </a:ext>
            </a:extLst>
          </p:cNvPr>
          <p:cNvSpPr/>
          <p:nvPr/>
        </p:nvSpPr>
        <p:spPr>
          <a:xfrm>
            <a:off x="824330" y="1139825"/>
            <a:ext cx="1860427" cy="117157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t>Revit</a:t>
            </a:r>
            <a:r>
              <a:rPr kumimoji="1" lang="ja-JP" altLang="en-US" dirty="0"/>
              <a:t>モデル</a:t>
            </a:r>
          </a:p>
        </p:txBody>
      </p:sp>
      <p:cxnSp>
        <p:nvCxnSpPr>
          <p:cNvPr id="22" name="直線矢印コネクタ 21">
            <a:extLst>
              <a:ext uri="{FF2B5EF4-FFF2-40B4-BE49-F238E27FC236}">
                <a16:creationId xmlns:a16="http://schemas.microsoft.com/office/drawing/2014/main" id="{51D00203-C19F-46E1-989C-A845294970B6}"/>
              </a:ext>
            </a:extLst>
          </p:cNvPr>
          <p:cNvCxnSpPr/>
          <p:nvPr/>
        </p:nvCxnSpPr>
        <p:spPr>
          <a:xfrm>
            <a:off x="2863850" y="1697405"/>
            <a:ext cx="7143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テキスト ボックス 1">
            <a:extLst>
              <a:ext uri="{FF2B5EF4-FFF2-40B4-BE49-F238E27FC236}">
                <a16:creationId xmlns:a16="http://schemas.microsoft.com/office/drawing/2014/main" id="{AC190BDF-1B86-41B5-8586-F959E79EED17}"/>
              </a:ext>
            </a:extLst>
          </p:cNvPr>
          <p:cNvSpPr txBox="1"/>
          <p:nvPr/>
        </p:nvSpPr>
        <p:spPr>
          <a:xfrm>
            <a:off x="679077" y="4513183"/>
            <a:ext cx="11176000" cy="1754326"/>
          </a:xfrm>
          <a:prstGeom prst="rect">
            <a:avLst/>
          </a:prstGeom>
          <a:noFill/>
        </p:spPr>
        <p:txBody>
          <a:bodyPr wrap="square" rtlCol="0">
            <a:spAutoFit/>
          </a:bodyPr>
          <a:lstStyle/>
          <a:p>
            <a:r>
              <a:rPr kumimoji="1" lang="ja-JP" altLang="en-US" dirty="0"/>
              <a:t>・</a:t>
            </a:r>
            <a:r>
              <a:rPr kumimoji="1" lang="en-US" altLang="ja-JP" dirty="0"/>
              <a:t>CCC</a:t>
            </a:r>
            <a:r>
              <a:rPr kumimoji="1" lang="ja-JP" altLang="en-US" dirty="0"/>
              <a:t>でユーザーは、</a:t>
            </a:r>
            <a:r>
              <a:rPr kumimoji="1" lang="en-US" altLang="ja-JP" dirty="0"/>
              <a:t>BIM360</a:t>
            </a:r>
            <a:r>
              <a:rPr kumimoji="1" lang="ja-JP" altLang="en-US" dirty="0" err="1"/>
              <a:t>にて</a:t>
            </a:r>
            <a:r>
              <a:rPr kumimoji="1" lang="ja-JP" altLang="en-US" dirty="0"/>
              <a:t>閲覧権限のあるモデル情報は</a:t>
            </a:r>
            <a:r>
              <a:rPr lang="ja-JP" altLang="en-US" dirty="0"/>
              <a:t>「</a:t>
            </a:r>
            <a:r>
              <a:rPr lang="en-US" altLang="ja-JP" dirty="0"/>
              <a:t>BIM360</a:t>
            </a:r>
            <a:r>
              <a:rPr lang="ja-JP" altLang="en-US" dirty="0"/>
              <a:t>権限設定」などのサービス、</a:t>
            </a:r>
            <a:endParaRPr lang="en-US" altLang="ja-JP" dirty="0"/>
          </a:p>
          <a:p>
            <a:r>
              <a:rPr kumimoji="1" lang="ja-JP" altLang="en-US" dirty="0"/>
              <a:t>データベースに取り込まれたモデル情報は「モデル分析」などのサービスで閲覧できます。</a:t>
            </a:r>
            <a:endParaRPr kumimoji="1" lang="en-US" altLang="ja-JP" dirty="0"/>
          </a:p>
          <a:p>
            <a:r>
              <a:rPr lang="ja-JP" altLang="en-US" dirty="0"/>
              <a:t>・プロジェクト名称に関しては、内部的には</a:t>
            </a:r>
            <a:r>
              <a:rPr lang="en-US" altLang="ja-JP" dirty="0"/>
              <a:t>BIM360</a:t>
            </a:r>
            <a:r>
              <a:rPr lang="ja-JP" altLang="en-US" dirty="0"/>
              <a:t>にある「</a:t>
            </a:r>
            <a:r>
              <a:rPr lang="en-US" altLang="ja-JP" dirty="0"/>
              <a:t>OBAYASHI</a:t>
            </a:r>
            <a:r>
              <a:rPr lang="ja-JP" altLang="en-US" dirty="0"/>
              <a:t> </a:t>
            </a:r>
            <a:r>
              <a:rPr lang="en-US" altLang="ja-JP" dirty="0"/>
              <a:t>CORPORATION</a:t>
            </a:r>
            <a:r>
              <a:rPr lang="ja-JP" altLang="en-US" dirty="0"/>
              <a:t>」の全名称をデータベースに取り込んだ後、</a:t>
            </a:r>
            <a:r>
              <a:rPr lang="en-US" altLang="ja-JP" dirty="0"/>
              <a:t> BIM360</a:t>
            </a:r>
            <a:r>
              <a:rPr lang="ja-JP" altLang="en-US" dirty="0" err="1"/>
              <a:t>にて</a:t>
            </a:r>
            <a:r>
              <a:rPr lang="ja-JP" altLang="en-US" dirty="0"/>
              <a:t>閲覧権限のあるものだけ表示するようにしています。</a:t>
            </a:r>
            <a:endParaRPr lang="en-US" altLang="ja-JP" dirty="0"/>
          </a:p>
          <a:p>
            <a:r>
              <a:rPr kumimoji="1" lang="ja-JP" altLang="en-US" dirty="0"/>
              <a:t>・モデルの</a:t>
            </a:r>
            <a:r>
              <a:rPr kumimoji="1" lang="en-US" altLang="ja-JP" dirty="0"/>
              <a:t>3D</a:t>
            </a:r>
            <a:r>
              <a:rPr kumimoji="1" lang="ja-JP" altLang="en-US" dirty="0"/>
              <a:t>情報等は</a:t>
            </a:r>
            <a:r>
              <a:rPr kumimoji="1" lang="en-US" altLang="ja-JP" dirty="0"/>
              <a:t>CCC</a:t>
            </a:r>
            <a:r>
              <a:rPr kumimoji="1" lang="ja-JP" altLang="en-US" dirty="0"/>
              <a:t>にて「モデル自動保存設定」でチェックを入れたもののみ週に一度</a:t>
            </a:r>
            <a:r>
              <a:rPr kumimoji="1" lang="en-US" altLang="ja-JP" dirty="0"/>
              <a:t>DB</a:t>
            </a:r>
            <a:r>
              <a:rPr kumimoji="1" lang="ja-JP" altLang="en-US" dirty="0"/>
              <a:t>に取り込むようになっています。</a:t>
            </a:r>
            <a:endParaRPr kumimoji="1" lang="en-US" altLang="ja-JP" dirty="0"/>
          </a:p>
        </p:txBody>
      </p:sp>
      <p:cxnSp>
        <p:nvCxnSpPr>
          <p:cNvPr id="9" name="コネクタ: カギ線 8">
            <a:extLst>
              <a:ext uri="{FF2B5EF4-FFF2-40B4-BE49-F238E27FC236}">
                <a16:creationId xmlns:a16="http://schemas.microsoft.com/office/drawing/2014/main" id="{D5B7FA2A-4EF2-4614-A305-AB0A48CBA7B2}"/>
              </a:ext>
            </a:extLst>
          </p:cNvPr>
          <p:cNvCxnSpPr>
            <a:stCxn id="5" idx="2"/>
            <a:endCxn id="8" idx="1"/>
          </p:cNvCxnSpPr>
          <p:nvPr/>
        </p:nvCxnSpPr>
        <p:spPr>
          <a:xfrm rot="16200000" flipH="1">
            <a:off x="5031767" y="2023209"/>
            <a:ext cx="1308590" cy="188497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5804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8D8173A1-1379-4381-B2F0-6C94215960C1}"/>
              </a:ext>
            </a:extLst>
          </p:cNvPr>
          <p:cNvSpPr txBox="1"/>
          <p:nvPr/>
        </p:nvSpPr>
        <p:spPr>
          <a:xfrm>
            <a:off x="189413" y="247646"/>
            <a:ext cx="11813196" cy="584775"/>
          </a:xfrm>
          <a:prstGeom prst="rect">
            <a:avLst/>
          </a:prstGeom>
          <a:noFill/>
          <a:ln>
            <a:noFill/>
          </a:ln>
        </p:spPr>
        <p:txBody>
          <a:bodyPr wrap="square" rtlCol="0">
            <a:spAutoFit/>
          </a:bodyPr>
          <a:lstStyle/>
          <a:p>
            <a:r>
              <a:rPr kumimoji="1" lang="ja-JP" altLang="en-US" sz="3200" dirty="0">
                <a:latin typeface="BIZ UDPゴシック" panose="020B0400000000000000" pitchFamily="50" charset="-128"/>
                <a:ea typeface="BIZ UDPゴシック" panose="020B0400000000000000" pitchFamily="50" charset="-128"/>
              </a:rPr>
              <a:t>方針（</a:t>
            </a:r>
            <a:r>
              <a:rPr kumimoji="1" lang="en-US" altLang="ja-JP" sz="3200" dirty="0">
                <a:latin typeface="BIZ UDPゴシック" panose="020B0400000000000000" pitchFamily="50" charset="-128"/>
                <a:ea typeface="BIZ UDPゴシック" panose="020B0400000000000000" pitchFamily="50" charset="-128"/>
              </a:rPr>
              <a:t>PLM</a:t>
            </a:r>
            <a:r>
              <a:rPr kumimoji="1" lang="ja-JP" altLang="en-US" sz="3200" dirty="0">
                <a:latin typeface="BIZ UDPゴシック" panose="020B0400000000000000" pitchFamily="50" charset="-128"/>
                <a:ea typeface="BIZ UDPゴシック" panose="020B0400000000000000" pitchFamily="50" charset="-128"/>
              </a:rPr>
              <a:t>に向けて）</a:t>
            </a:r>
            <a:endParaRPr kumimoji="1" lang="en-US" altLang="ja-JP" sz="3200" dirty="0">
              <a:latin typeface="BIZ UDPゴシック" panose="020B0400000000000000" pitchFamily="50" charset="-128"/>
              <a:ea typeface="BIZ UDPゴシック" panose="020B0400000000000000" pitchFamily="50" charset="-128"/>
            </a:endParaRPr>
          </a:p>
        </p:txBody>
      </p:sp>
      <p:cxnSp>
        <p:nvCxnSpPr>
          <p:cNvPr id="4" name="直線コネクタ 3">
            <a:extLst>
              <a:ext uri="{FF2B5EF4-FFF2-40B4-BE49-F238E27FC236}">
                <a16:creationId xmlns:a16="http://schemas.microsoft.com/office/drawing/2014/main" id="{4B32F5C4-38FD-4A44-936B-498595483EC7}"/>
              </a:ext>
            </a:extLst>
          </p:cNvPr>
          <p:cNvCxnSpPr>
            <a:cxnSpLocks/>
          </p:cNvCxnSpPr>
          <p:nvPr/>
        </p:nvCxnSpPr>
        <p:spPr>
          <a:xfrm>
            <a:off x="189392" y="832421"/>
            <a:ext cx="11828543" cy="0"/>
          </a:xfrm>
          <a:prstGeom prst="line">
            <a:avLst/>
          </a:prstGeom>
        </p:spPr>
        <p:style>
          <a:lnRef idx="1">
            <a:schemeClr val="dk1"/>
          </a:lnRef>
          <a:fillRef idx="0">
            <a:schemeClr val="dk1"/>
          </a:fillRef>
          <a:effectRef idx="0">
            <a:schemeClr val="dk1"/>
          </a:effectRef>
          <a:fontRef idx="minor">
            <a:schemeClr val="tx1"/>
          </a:fontRef>
        </p:style>
      </p:cxnSp>
      <p:sp>
        <p:nvSpPr>
          <p:cNvPr id="14" name="正方形/長方形 13">
            <a:extLst>
              <a:ext uri="{FF2B5EF4-FFF2-40B4-BE49-F238E27FC236}">
                <a16:creationId xmlns:a16="http://schemas.microsoft.com/office/drawing/2014/main" id="{A49AABCC-3879-4C89-9665-955CC48AB18D}"/>
              </a:ext>
            </a:extLst>
          </p:cNvPr>
          <p:cNvSpPr/>
          <p:nvPr/>
        </p:nvSpPr>
        <p:spPr>
          <a:xfrm>
            <a:off x="1541548" y="2564142"/>
            <a:ext cx="8753162" cy="2554545"/>
          </a:xfrm>
          <a:prstGeom prst="rect">
            <a:avLst/>
          </a:prstGeom>
        </p:spPr>
        <p:txBody>
          <a:bodyPr wrap="square">
            <a:spAutoFit/>
          </a:bodyPr>
          <a:lstStyle/>
          <a:p>
            <a:r>
              <a:rPr lang="ja-JP" altLang="en-US" sz="3200" dirty="0"/>
              <a:t>１．協力会社</a:t>
            </a:r>
            <a:endParaRPr lang="en-US" altLang="ja-JP" sz="3200" dirty="0"/>
          </a:p>
          <a:p>
            <a:endParaRPr lang="en-US" altLang="ja-JP" sz="3200" dirty="0"/>
          </a:p>
          <a:p>
            <a:r>
              <a:rPr lang="ja-JP" altLang="en-US" sz="3200" dirty="0"/>
              <a:t>２．社内全体</a:t>
            </a:r>
            <a:endParaRPr lang="en-US" altLang="ja-JP" sz="3200" dirty="0"/>
          </a:p>
          <a:p>
            <a:endParaRPr lang="en-US" altLang="ja-JP" sz="3200" dirty="0"/>
          </a:p>
          <a:p>
            <a:r>
              <a:rPr lang="ja-JP" altLang="en-US" sz="3200" dirty="0"/>
              <a:t>３．クライアント</a:t>
            </a:r>
          </a:p>
        </p:txBody>
      </p:sp>
      <p:sp>
        <p:nvSpPr>
          <p:cNvPr id="10" name="正方形/長方形 9">
            <a:extLst>
              <a:ext uri="{FF2B5EF4-FFF2-40B4-BE49-F238E27FC236}">
                <a16:creationId xmlns:a16="http://schemas.microsoft.com/office/drawing/2014/main" id="{2600811A-DF4B-4FCA-A183-9F679449A383}"/>
              </a:ext>
            </a:extLst>
          </p:cNvPr>
          <p:cNvSpPr/>
          <p:nvPr/>
        </p:nvSpPr>
        <p:spPr>
          <a:xfrm>
            <a:off x="293137" y="1573059"/>
            <a:ext cx="9557445" cy="584775"/>
          </a:xfrm>
          <a:prstGeom prst="rect">
            <a:avLst/>
          </a:prstGeom>
        </p:spPr>
        <p:txBody>
          <a:bodyPr wrap="square">
            <a:spAutoFit/>
          </a:bodyPr>
          <a:lstStyle/>
          <a:p>
            <a:r>
              <a:rPr lang="ja-JP" altLang="en-US" sz="3200" dirty="0"/>
              <a:t>ワンモデルの構築のその次に取り組むべき内容</a:t>
            </a:r>
          </a:p>
        </p:txBody>
      </p:sp>
    </p:spTree>
    <p:extLst>
      <p:ext uri="{BB962C8B-B14F-4D97-AF65-F5344CB8AC3E}">
        <p14:creationId xmlns:p14="http://schemas.microsoft.com/office/powerpoint/2010/main" val="2121167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8D8173A1-1379-4381-B2F0-6C94215960C1}"/>
              </a:ext>
            </a:extLst>
          </p:cNvPr>
          <p:cNvSpPr txBox="1"/>
          <p:nvPr/>
        </p:nvSpPr>
        <p:spPr>
          <a:xfrm>
            <a:off x="189413" y="247646"/>
            <a:ext cx="11813196" cy="584775"/>
          </a:xfrm>
          <a:prstGeom prst="rect">
            <a:avLst/>
          </a:prstGeom>
          <a:noFill/>
          <a:ln>
            <a:noFill/>
          </a:ln>
        </p:spPr>
        <p:txBody>
          <a:bodyPr wrap="square" rtlCol="0">
            <a:spAutoFit/>
          </a:bodyPr>
          <a:lstStyle/>
          <a:p>
            <a:r>
              <a:rPr kumimoji="1" lang="ja-JP" altLang="en-US" sz="3200" dirty="0">
                <a:latin typeface="BIZ UDPゴシック" panose="020B0400000000000000" pitchFamily="50" charset="-128"/>
                <a:ea typeface="BIZ UDPゴシック" panose="020B0400000000000000" pitchFamily="50" charset="-128"/>
              </a:rPr>
              <a:t>ワンモデルの次</a:t>
            </a:r>
            <a:endParaRPr kumimoji="1" lang="en-US" altLang="ja-JP" sz="3200" dirty="0">
              <a:latin typeface="BIZ UDPゴシック" panose="020B0400000000000000" pitchFamily="50" charset="-128"/>
              <a:ea typeface="BIZ UDPゴシック" panose="020B0400000000000000" pitchFamily="50" charset="-128"/>
            </a:endParaRPr>
          </a:p>
        </p:txBody>
      </p:sp>
      <p:cxnSp>
        <p:nvCxnSpPr>
          <p:cNvPr id="4" name="直線コネクタ 3">
            <a:extLst>
              <a:ext uri="{FF2B5EF4-FFF2-40B4-BE49-F238E27FC236}">
                <a16:creationId xmlns:a16="http://schemas.microsoft.com/office/drawing/2014/main" id="{4B32F5C4-38FD-4A44-936B-498595483EC7}"/>
              </a:ext>
            </a:extLst>
          </p:cNvPr>
          <p:cNvCxnSpPr>
            <a:cxnSpLocks/>
          </p:cNvCxnSpPr>
          <p:nvPr/>
        </p:nvCxnSpPr>
        <p:spPr>
          <a:xfrm>
            <a:off x="189392" y="832421"/>
            <a:ext cx="11828543" cy="0"/>
          </a:xfrm>
          <a:prstGeom prst="line">
            <a:avLst/>
          </a:prstGeom>
        </p:spPr>
        <p:style>
          <a:lnRef idx="1">
            <a:schemeClr val="dk1"/>
          </a:lnRef>
          <a:fillRef idx="0">
            <a:schemeClr val="dk1"/>
          </a:fillRef>
          <a:effectRef idx="0">
            <a:schemeClr val="dk1"/>
          </a:effectRef>
          <a:fontRef idx="minor">
            <a:schemeClr val="tx1"/>
          </a:fontRef>
        </p:style>
      </p:cxnSp>
      <p:sp>
        <p:nvSpPr>
          <p:cNvPr id="14" name="正方形/長方形 13">
            <a:extLst>
              <a:ext uri="{FF2B5EF4-FFF2-40B4-BE49-F238E27FC236}">
                <a16:creationId xmlns:a16="http://schemas.microsoft.com/office/drawing/2014/main" id="{A49AABCC-3879-4C89-9665-955CC48AB18D}"/>
              </a:ext>
            </a:extLst>
          </p:cNvPr>
          <p:cNvSpPr/>
          <p:nvPr/>
        </p:nvSpPr>
        <p:spPr>
          <a:xfrm>
            <a:off x="1842884" y="1374484"/>
            <a:ext cx="8753162" cy="3108543"/>
          </a:xfrm>
          <a:prstGeom prst="rect">
            <a:avLst/>
          </a:prstGeom>
        </p:spPr>
        <p:txBody>
          <a:bodyPr wrap="square">
            <a:spAutoFit/>
          </a:bodyPr>
          <a:lstStyle/>
          <a:p>
            <a:r>
              <a:rPr lang="ja-JP" altLang="en-US" sz="2800" dirty="0"/>
              <a:t>１．サテライトモデル</a:t>
            </a:r>
            <a:endParaRPr lang="en-US" altLang="ja-JP" sz="2800" dirty="0"/>
          </a:p>
          <a:p>
            <a:r>
              <a:rPr lang="ja-JP" altLang="en-US" sz="2800" dirty="0"/>
              <a:t>　　（協力会社との連携、制作連携など）</a:t>
            </a:r>
            <a:endParaRPr lang="en-US" altLang="ja-JP" sz="2800" dirty="0"/>
          </a:p>
          <a:p>
            <a:endParaRPr lang="en-US" altLang="ja-JP" sz="2800" dirty="0"/>
          </a:p>
          <a:p>
            <a:endParaRPr lang="en-US" altLang="ja-JP" sz="2800" dirty="0"/>
          </a:p>
          <a:p>
            <a:r>
              <a:rPr lang="ja-JP" altLang="en-US" sz="2800" dirty="0"/>
              <a:t>２－１情報基盤としての</a:t>
            </a:r>
            <a:r>
              <a:rPr lang="en-US" altLang="ja-JP" sz="2800" dirty="0"/>
              <a:t>BIM</a:t>
            </a:r>
            <a:r>
              <a:rPr lang="ja-JP" altLang="en-US" sz="2800" dirty="0"/>
              <a:t>データベースの活用</a:t>
            </a:r>
            <a:endParaRPr lang="en-US" altLang="ja-JP" sz="2800" dirty="0"/>
          </a:p>
          <a:p>
            <a:endParaRPr lang="en-US" altLang="ja-JP" sz="2800" dirty="0"/>
          </a:p>
          <a:p>
            <a:r>
              <a:rPr lang="ja-JP" altLang="en-US" sz="2800" dirty="0"/>
              <a:t>２－２．他のデータベースとの連携</a:t>
            </a:r>
          </a:p>
        </p:txBody>
      </p:sp>
      <p:sp>
        <p:nvSpPr>
          <p:cNvPr id="7" name="正方形/長方形 6">
            <a:extLst>
              <a:ext uri="{FF2B5EF4-FFF2-40B4-BE49-F238E27FC236}">
                <a16:creationId xmlns:a16="http://schemas.microsoft.com/office/drawing/2014/main" id="{CE5B9BCE-E205-41C9-960F-63155A94A31F}"/>
              </a:ext>
            </a:extLst>
          </p:cNvPr>
          <p:cNvSpPr/>
          <p:nvPr/>
        </p:nvSpPr>
        <p:spPr>
          <a:xfrm>
            <a:off x="1842884" y="4579193"/>
            <a:ext cx="8753162" cy="954107"/>
          </a:xfrm>
          <a:prstGeom prst="rect">
            <a:avLst/>
          </a:prstGeom>
        </p:spPr>
        <p:txBody>
          <a:bodyPr wrap="square">
            <a:spAutoFit/>
          </a:bodyPr>
          <a:lstStyle/>
          <a:p>
            <a:r>
              <a:rPr lang="en-US" altLang="ja-JP" sz="2800" dirty="0"/>
              <a:t>Revit</a:t>
            </a:r>
            <a:r>
              <a:rPr lang="ja-JP" altLang="en-US" sz="2800" dirty="0"/>
              <a:t>の枠を超えており、何らかのサンプルを作る必要がある。</a:t>
            </a:r>
          </a:p>
        </p:txBody>
      </p:sp>
      <p:sp>
        <p:nvSpPr>
          <p:cNvPr id="11" name="正方形/長方形 10">
            <a:extLst>
              <a:ext uri="{FF2B5EF4-FFF2-40B4-BE49-F238E27FC236}">
                <a16:creationId xmlns:a16="http://schemas.microsoft.com/office/drawing/2014/main" id="{4FC12F28-E84C-4FB5-9F3D-D2575320097A}"/>
              </a:ext>
            </a:extLst>
          </p:cNvPr>
          <p:cNvSpPr/>
          <p:nvPr/>
        </p:nvSpPr>
        <p:spPr>
          <a:xfrm>
            <a:off x="3389626" y="2368502"/>
            <a:ext cx="4486682" cy="523220"/>
          </a:xfrm>
          <a:prstGeom prst="rect">
            <a:avLst/>
          </a:prstGeom>
        </p:spPr>
        <p:txBody>
          <a:bodyPr wrap="square">
            <a:spAutoFit/>
          </a:bodyPr>
          <a:lstStyle/>
          <a:p>
            <a:r>
              <a:rPr lang="ja-JP" altLang="en-US" sz="2800" dirty="0"/>
              <a:t>現在実物件で進行中</a:t>
            </a:r>
          </a:p>
        </p:txBody>
      </p:sp>
      <p:sp>
        <p:nvSpPr>
          <p:cNvPr id="12" name="正方形/長方形 11">
            <a:extLst>
              <a:ext uri="{FF2B5EF4-FFF2-40B4-BE49-F238E27FC236}">
                <a16:creationId xmlns:a16="http://schemas.microsoft.com/office/drawing/2014/main" id="{C2207193-E69A-4AB8-9584-EAD3FB6A1E28}"/>
              </a:ext>
            </a:extLst>
          </p:cNvPr>
          <p:cNvSpPr/>
          <p:nvPr/>
        </p:nvSpPr>
        <p:spPr>
          <a:xfrm>
            <a:off x="807028" y="2954080"/>
            <a:ext cx="9789018" cy="25294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弧 14">
            <a:extLst>
              <a:ext uri="{FF2B5EF4-FFF2-40B4-BE49-F238E27FC236}">
                <a16:creationId xmlns:a16="http://schemas.microsoft.com/office/drawing/2014/main" id="{99AAB659-81A8-45D9-BBD8-3FF0CF1B0A6F}"/>
              </a:ext>
            </a:extLst>
          </p:cNvPr>
          <p:cNvSpPr/>
          <p:nvPr/>
        </p:nvSpPr>
        <p:spPr>
          <a:xfrm rot="10800000">
            <a:off x="1737929" y="3309437"/>
            <a:ext cx="564109" cy="914400"/>
          </a:xfrm>
          <a:prstGeom prst="arc">
            <a:avLst>
              <a:gd name="adj1" fmla="val 16200000"/>
              <a:gd name="adj2" fmla="val 4832265"/>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6" name="フリーフォーム: 図形 15">
            <a:extLst>
              <a:ext uri="{FF2B5EF4-FFF2-40B4-BE49-F238E27FC236}">
                <a16:creationId xmlns:a16="http://schemas.microsoft.com/office/drawing/2014/main" id="{03DC9094-94A7-47D2-9703-30C9BF381AF8}"/>
              </a:ext>
            </a:extLst>
          </p:cNvPr>
          <p:cNvSpPr/>
          <p:nvPr/>
        </p:nvSpPr>
        <p:spPr>
          <a:xfrm>
            <a:off x="1101677" y="3786209"/>
            <a:ext cx="654627" cy="1298864"/>
          </a:xfrm>
          <a:custGeom>
            <a:avLst/>
            <a:gdLst>
              <a:gd name="connsiteX0" fmla="*/ 581890 w 654627"/>
              <a:gd name="connsiteY0" fmla="*/ 0 h 1298864"/>
              <a:gd name="connsiteX1" fmla="*/ 0 w 654627"/>
              <a:gd name="connsiteY1" fmla="*/ 644236 h 1298864"/>
              <a:gd name="connsiteX2" fmla="*/ 477981 w 654627"/>
              <a:gd name="connsiteY2" fmla="*/ 1205346 h 1298864"/>
              <a:gd name="connsiteX3" fmla="*/ 654627 w 654627"/>
              <a:gd name="connsiteY3" fmla="*/ 1298864 h 1298864"/>
            </a:gdLst>
            <a:ahLst/>
            <a:cxnLst>
              <a:cxn ang="0">
                <a:pos x="connsiteX0" y="connsiteY0"/>
              </a:cxn>
              <a:cxn ang="0">
                <a:pos x="connsiteX1" y="connsiteY1"/>
              </a:cxn>
              <a:cxn ang="0">
                <a:pos x="connsiteX2" y="connsiteY2"/>
              </a:cxn>
              <a:cxn ang="0">
                <a:pos x="connsiteX3" y="connsiteY3"/>
              </a:cxn>
            </a:cxnLst>
            <a:rect l="l" t="t" r="r" b="b"/>
            <a:pathLst>
              <a:path w="654627" h="1298864">
                <a:moveTo>
                  <a:pt x="581890" y="0"/>
                </a:moveTo>
                <a:lnTo>
                  <a:pt x="0" y="644236"/>
                </a:lnTo>
                <a:lnTo>
                  <a:pt x="477981" y="1205346"/>
                </a:lnTo>
                <a:lnTo>
                  <a:pt x="654627" y="1298864"/>
                </a:lnTo>
              </a:path>
            </a:pathLst>
          </a:custGeom>
          <a:noFill/>
          <a:ln w="381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30DCA572-3D06-4009-8651-42DD38026FC5}"/>
              </a:ext>
            </a:extLst>
          </p:cNvPr>
          <p:cNvSpPr/>
          <p:nvPr/>
        </p:nvSpPr>
        <p:spPr>
          <a:xfrm>
            <a:off x="1842884" y="5801013"/>
            <a:ext cx="8753162" cy="523220"/>
          </a:xfrm>
          <a:prstGeom prst="rect">
            <a:avLst/>
          </a:prstGeom>
        </p:spPr>
        <p:txBody>
          <a:bodyPr wrap="square">
            <a:spAutoFit/>
          </a:bodyPr>
          <a:lstStyle/>
          <a:p>
            <a:r>
              <a:rPr lang="ja-JP" altLang="en-US" sz="2800" dirty="0"/>
              <a:t>３．</a:t>
            </a:r>
            <a:r>
              <a:rPr lang="en-US" altLang="ja-JP" sz="2800" dirty="0"/>
              <a:t>BIMWILL</a:t>
            </a:r>
            <a:endParaRPr lang="ja-JP" altLang="en-US" sz="2800" dirty="0"/>
          </a:p>
        </p:txBody>
      </p:sp>
    </p:spTree>
    <p:extLst>
      <p:ext uri="{BB962C8B-B14F-4D97-AF65-F5344CB8AC3E}">
        <p14:creationId xmlns:p14="http://schemas.microsoft.com/office/powerpoint/2010/main" val="1064733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8D8173A1-1379-4381-B2F0-6C94215960C1}"/>
              </a:ext>
            </a:extLst>
          </p:cNvPr>
          <p:cNvSpPr txBox="1"/>
          <p:nvPr/>
        </p:nvSpPr>
        <p:spPr>
          <a:xfrm>
            <a:off x="189413" y="247646"/>
            <a:ext cx="11813196" cy="584775"/>
          </a:xfrm>
          <a:prstGeom prst="rect">
            <a:avLst/>
          </a:prstGeom>
          <a:noFill/>
          <a:ln>
            <a:noFill/>
          </a:ln>
        </p:spPr>
        <p:txBody>
          <a:bodyPr wrap="square" rtlCol="0">
            <a:spAutoFit/>
          </a:bodyPr>
          <a:lstStyle/>
          <a:p>
            <a:r>
              <a:rPr lang="ja-JP" altLang="en-US" sz="3200" dirty="0">
                <a:latin typeface="BIZ UDPゴシック" panose="020B0400000000000000" pitchFamily="50" charset="-128"/>
                <a:ea typeface="BIZ UDPゴシック" panose="020B0400000000000000" pitchFamily="50" charset="-128"/>
              </a:rPr>
              <a:t>サンプルアプリの性格</a:t>
            </a:r>
            <a:endParaRPr kumimoji="1" lang="en-US" altLang="ja-JP" sz="3200" dirty="0">
              <a:latin typeface="BIZ UDPゴシック" panose="020B0400000000000000" pitchFamily="50" charset="-128"/>
              <a:ea typeface="BIZ UDPゴシック" panose="020B0400000000000000" pitchFamily="50" charset="-128"/>
            </a:endParaRPr>
          </a:p>
        </p:txBody>
      </p:sp>
      <p:cxnSp>
        <p:nvCxnSpPr>
          <p:cNvPr id="4" name="直線コネクタ 3">
            <a:extLst>
              <a:ext uri="{FF2B5EF4-FFF2-40B4-BE49-F238E27FC236}">
                <a16:creationId xmlns:a16="http://schemas.microsoft.com/office/drawing/2014/main" id="{4B32F5C4-38FD-4A44-936B-498595483EC7}"/>
              </a:ext>
            </a:extLst>
          </p:cNvPr>
          <p:cNvCxnSpPr>
            <a:cxnSpLocks/>
          </p:cNvCxnSpPr>
          <p:nvPr/>
        </p:nvCxnSpPr>
        <p:spPr>
          <a:xfrm>
            <a:off x="189392" y="832421"/>
            <a:ext cx="11828543" cy="0"/>
          </a:xfrm>
          <a:prstGeom prst="line">
            <a:avLst/>
          </a:prstGeom>
        </p:spPr>
        <p:style>
          <a:lnRef idx="1">
            <a:schemeClr val="dk1"/>
          </a:lnRef>
          <a:fillRef idx="0">
            <a:schemeClr val="dk1"/>
          </a:fillRef>
          <a:effectRef idx="0">
            <a:schemeClr val="dk1"/>
          </a:effectRef>
          <a:fontRef idx="minor">
            <a:schemeClr val="tx1"/>
          </a:fontRef>
        </p:style>
      </p:cxnSp>
      <p:sp>
        <p:nvSpPr>
          <p:cNvPr id="14" name="正方形/長方形 13">
            <a:extLst>
              <a:ext uri="{FF2B5EF4-FFF2-40B4-BE49-F238E27FC236}">
                <a16:creationId xmlns:a16="http://schemas.microsoft.com/office/drawing/2014/main" id="{A49AABCC-3879-4C89-9665-955CC48AB18D}"/>
              </a:ext>
            </a:extLst>
          </p:cNvPr>
          <p:cNvSpPr/>
          <p:nvPr/>
        </p:nvSpPr>
        <p:spPr>
          <a:xfrm>
            <a:off x="460033" y="1417196"/>
            <a:ext cx="11287259" cy="3046988"/>
          </a:xfrm>
          <a:prstGeom prst="rect">
            <a:avLst/>
          </a:prstGeom>
        </p:spPr>
        <p:txBody>
          <a:bodyPr wrap="square">
            <a:spAutoFit/>
          </a:bodyPr>
          <a:lstStyle/>
          <a:p>
            <a:r>
              <a:rPr lang="ja-JP" altLang="en-US" sz="3200" dirty="0"/>
              <a:t>１．アジャイル型開発</a:t>
            </a:r>
            <a:endParaRPr lang="en-US" altLang="ja-JP" sz="3200" dirty="0"/>
          </a:p>
          <a:p>
            <a:r>
              <a:rPr lang="ja-JP" altLang="en-US" sz="3200" dirty="0"/>
              <a:t>　実物件でクイックヒットを繰り返し、アプリを洗練させる。</a:t>
            </a:r>
            <a:endParaRPr lang="en-US" altLang="ja-JP" sz="3200" dirty="0"/>
          </a:p>
          <a:p>
            <a:endParaRPr lang="en-US" altLang="ja-JP" sz="3200" dirty="0"/>
          </a:p>
          <a:p>
            <a:r>
              <a:rPr lang="ja-JP" altLang="en-US" sz="3200" dirty="0"/>
              <a:t>２．目標設定</a:t>
            </a:r>
            <a:endParaRPr lang="en-US" altLang="ja-JP" sz="3200" dirty="0"/>
          </a:p>
          <a:p>
            <a:r>
              <a:rPr lang="ja-JP" altLang="en-US" sz="3200" dirty="0"/>
              <a:t>　ワンモデルのその先にあるものを先取りして見せることで、各支店に現在の取り組みの意義を説明する。</a:t>
            </a:r>
          </a:p>
        </p:txBody>
      </p:sp>
      <p:sp>
        <p:nvSpPr>
          <p:cNvPr id="7" name="正方形/長方形 6">
            <a:extLst>
              <a:ext uri="{FF2B5EF4-FFF2-40B4-BE49-F238E27FC236}">
                <a16:creationId xmlns:a16="http://schemas.microsoft.com/office/drawing/2014/main" id="{CE5B9BCE-E205-41C9-960F-63155A94A31F}"/>
              </a:ext>
            </a:extLst>
          </p:cNvPr>
          <p:cNvSpPr/>
          <p:nvPr/>
        </p:nvSpPr>
        <p:spPr>
          <a:xfrm>
            <a:off x="1993698" y="5048958"/>
            <a:ext cx="8753162" cy="1077218"/>
          </a:xfrm>
          <a:prstGeom prst="rect">
            <a:avLst/>
          </a:prstGeom>
        </p:spPr>
        <p:txBody>
          <a:bodyPr wrap="square">
            <a:spAutoFit/>
          </a:bodyPr>
          <a:lstStyle/>
          <a:p>
            <a:r>
              <a:rPr lang="en-US" altLang="ja-JP" sz="3200" dirty="0"/>
              <a:t>Revit</a:t>
            </a:r>
            <a:r>
              <a:rPr lang="ja-JP" altLang="en-US" sz="3200" dirty="0"/>
              <a:t>の枠を超えており、何らかのサンプルを作る必要がある。</a:t>
            </a:r>
          </a:p>
        </p:txBody>
      </p:sp>
    </p:spTree>
    <p:extLst>
      <p:ext uri="{BB962C8B-B14F-4D97-AF65-F5344CB8AC3E}">
        <p14:creationId xmlns:p14="http://schemas.microsoft.com/office/powerpoint/2010/main" val="1155320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8D8173A1-1379-4381-B2F0-6C94215960C1}"/>
              </a:ext>
            </a:extLst>
          </p:cNvPr>
          <p:cNvSpPr txBox="1"/>
          <p:nvPr/>
        </p:nvSpPr>
        <p:spPr>
          <a:xfrm>
            <a:off x="189413" y="247646"/>
            <a:ext cx="11813196" cy="584775"/>
          </a:xfrm>
          <a:prstGeom prst="rect">
            <a:avLst/>
          </a:prstGeom>
          <a:noFill/>
          <a:ln>
            <a:noFill/>
          </a:ln>
        </p:spPr>
        <p:txBody>
          <a:bodyPr wrap="square" rtlCol="0">
            <a:spAutoFit/>
          </a:bodyPr>
          <a:lstStyle/>
          <a:p>
            <a:r>
              <a:rPr kumimoji="1" lang="ja-JP" altLang="en-US" sz="3200" dirty="0">
                <a:latin typeface="BIZ UDPゴシック" panose="020B0400000000000000" pitchFamily="50" charset="-128"/>
                <a:ea typeface="BIZ UDPゴシック" panose="020B0400000000000000" pitchFamily="50" charset="-128"/>
              </a:rPr>
              <a:t>今後の方針（</a:t>
            </a:r>
            <a:r>
              <a:rPr lang="en-US" altLang="ja-JP" sz="3200" dirty="0">
                <a:latin typeface="BIZ UDPゴシック" panose="020B0400000000000000" pitchFamily="50" charset="-128"/>
                <a:ea typeface="BIZ UDPゴシック" panose="020B0400000000000000" pitchFamily="50" charset="-128"/>
              </a:rPr>
              <a:t>PLM</a:t>
            </a:r>
            <a:r>
              <a:rPr kumimoji="1" lang="ja-JP" altLang="en-US" sz="3200" dirty="0">
                <a:latin typeface="BIZ UDPゴシック" panose="020B0400000000000000" pitchFamily="50" charset="-128"/>
                <a:ea typeface="BIZ UDPゴシック" panose="020B0400000000000000" pitchFamily="50" charset="-128"/>
              </a:rPr>
              <a:t>に向けて）</a:t>
            </a:r>
            <a:endParaRPr kumimoji="1" lang="en-US" altLang="ja-JP" sz="3200" dirty="0">
              <a:latin typeface="BIZ UDPゴシック" panose="020B0400000000000000" pitchFamily="50" charset="-128"/>
              <a:ea typeface="BIZ UDPゴシック" panose="020B0400000000000000" pitchFamily="50" charset="-128"/>
            </a:endParaRPr>
          </a:p>
        </p:txBody>
      </p:sp>
      <p:cxnSp>
        <p:nvCxnSpPr>
          <p:cNvPr id="4" name="直線コネクタ 3">
            <a:extLst>
              <a:ext uri="{FF2B5EF4-FFF2-40B4-BE49-F238E27FC236}">
                <a16:creationId xmlns:a16="http://schemas.microsoft.com/office/drawing/2014/main" id="{4B32F5C4-38FD-4A44-936B-498595483EC7}"/>
              </a:ext>
            </a:extLst>
          </p:cNvPr>
          <p:cNvCxnSpPr>
            <a:cxnSpLocks/>
          </p:cNvCxnSpPr>
          <p:nvPr/>
        </p:nvCxnSpPr>
        <p:spPr>
          <a:xfrm>
            <a:off x="189392" y="832421"/>
            <a:ext cx="11828543" cy="0"/>
          </a:xfrm>
          <a:prstGeom prst="line">
            <a:avLst/>
          </a:prstGeom>
        </p:spPr>
        <p:style>
          <a:lnRef idx="1">
            <a:schemeClr val="dk1"/>
          </a:lnRef>
          <a:fillRef idx="0">
            <a:schemeClr val="dk1"/>
          </a:fillRef>
          <a:effectRef idx="0">
            <a:schemeClr val="dk1"/>
          </a:effectRef>
          <a:fontRef idx="minor">
            <a:schemeClr val="tx1"/>
          </a:fontRef>
        </p:style>
      </p:cxnSp>
      <p:sp>
        <p:nvSpPr>
          <p:cNvPr id="14" name="正方形/長方形 13">
            <a:extLst>
              <a:ext uri="{FF2B5EF4-FFF2-40B4-BE49-F238E27FC236}">
                <a16:creationId xmlns:a16="http://schemas.microsoft.com/office/drawing/2014/main" id="{A49AABCC-3879-4C89-9665-955CC48AB18D}"/>
              </a:ext>
            </a:extLst>
          </p:cNvPr>
          <p:cNvSpPr/>
          <p:nvPr/>
        </p:nvSpPr>
        <p:spPr>
          <a:xfrm>
            <a:off x="255958" y="940564"/>
            <a:ext cx="11695409" cy="5262979"/>
          </a:xfrm>
          <a:prstGeom prst="rect">
            <a:avLst/>
          </a:prstGeom>
        </p:spPr>
        <p:txBody>
          <a:bodyPr wrap="square">
            <a:spAutoFit/>
          </a:bodyPr>
          <a:lstStyle/>
          <a:p>
            <a:r>
              <a:rPr lang="ja-JP" altLang="en-US" sz="2800" dirty="0"/>
              <a:t>１．本当に使えるワンモデルの実証</a:t>
            </a:r>
            <a:endParaRPr lang="en-US" altLang="ja-JP" sz="2800" dirty="0"/>
          </a:p>
          <a:p>
            <a:r>
              <a:rPr lang="ja-JP" altLang="en-US" sz="2800" dirty="0"/>
              <a:t>　特に、部屋情報検索や、部材検査機能の堅牢制の確保</a:t>
            </a:r>
            <a:endParaRPr lang="en-US" altLang="ja-JP" sz="2800" dirty="0"/>
          </a:p>
          <a:p>
            <a:endParaRPr lang="en-US" altLang="ja-JP" sz="2800" dirty="0"/>
          </a:p>
          <a:p>
            <a:r>
              <a:rPr lang="ja-JP" altLang="en-US" sz="2800" dirty="0"/>
              <a:t>２．</a:t>
            </a:r>
            <a:r>
              <a:rPr lang="en-US" altLang="ja-JP" sz="2800" dirty="0"/>
              <a:t>SBS</a:t>
            </a:r>
            <a:r>
              <a:rPr lang="ja-JP" altLang="en-US" sz="2800" dirty="0"/>
              <a:t>ルールと４</a:t>
            </a:r>
            <a:r>
              <a:rPr lang="en-US" altLang="ja-JP" sz="2800" dirty="0"/>
              <a:t>D</a:t>
            </a:r>
            <a:r>
              <a:rPr lang="ja-JP" altLang="en-US" sz="2800" dirty="0"/>
              <a:t>・５</a:t>
            </a:r>
            <a:r>
              <a:rPr lang="en-US" altLang="ja-JP" sz="2800" dirty="0"/>
              <a:t>D</a:t>
            </a:r>
            <a:r>
              <a:rPr lang="ja-JP" altLang="en-US" sz="2800" dirty="0"/>
              <a:t>機能の検討</a:t>
            </a:r>
            <a:endParaRPr lang="en-US" altLang="ja-JP" sz="2800" dirty="0"/>
          </a:p>
          <a:p>
            <a:r>
              <a:rPr lang="ja-JP" altLang="en-US" sz="2800" dirty="0"/>
              <a:t>　</a:t>
            </a:r>
            <a:r>
              <a:rPr lang="en-US" altLang="ja-JP" sz="2800" dirty="0"/>
              <a:t>SBS</a:t>
            </a:r>
            <a:r>
              <a:rPr lang="ja-JP" altLang="en-US" sz="2800" dirty="0"/>
              <a:t>ルール、その他のパラメータと工程表や数量積算との関係の検討</a:t>
            </a:r>
            <a:endParaRPr lang="en-US" altLang="ja-JP" sz="2800" dirty="0"/>
          </a:p>
          <a:p>
            <a:endParaRPr lang="en-US" altLang="ja-JP" sz="2800" dirty="0"/>
          </a:p>
          <a:p>
            <a:r>
              <a:rPr lang="ja-JP" altLang="en-US" sz="2800" dirty="0"/>
              <a:t>　そのための</a:t>
            </a:r>
            <a:r>
              <a:rPr lang="en-US" altLang="ja-JP" sz="2800" dirty="0" err="1"/>
              <a:t>Uniclass</a:t>
            </a:r>
            <a:r>
              <a:rPr lang="ja-JP" altLang="en-US" sz="2800" dirty="0"/>
              <a:t>や</a:t>
            </a:r>
            <a:r>
              <a:rPr lang="en-US" altLang="ja-JP" sz="2800" dirty="0" err="1"/>
              <a:t>OmniClass</a:t>
            </a:r>
            <a:r>
              <a:rPr lang="ja-JP" altLang="en-US" sz="2800" dirty="0"/>
              <a:t>等のコード制御の準備</a:t>
            </a:r>
            <a:endParaRPr lang="en-US" altLang="ja-JP" sz="2800" dirty="0"/>
          </a:p>
          <a:p>
            <a:endParaRPr lang="en-US" altLang="ja-JP" sz="2800" dirty="0"/>
          </a:p>
          <a:p>
            <a:r>
              <a:rPr lang="ja-JP" altLang="en-US" sz="2800" dirty="0"/>
              <a:t>３．物件情報データベースとの連携検討</a:t>
            </a:r>
            <a:endParaRPr lang="en-US" altLang="ja-JP" sz="2800" dirty="0"/>
          </a:p>
          <a:p>
            <a:r>
              <a:rPr lang="ja-JP" altLang="en-US" sz="2800" dirty="0"/>
              <a:t>　物件情報との連携を図り、</a:t>
            </a:r>
            <a:r>
              <a:rPr lang="en-US" altLang="ja-JP" sz="2800" dirty="0" err="1"/>
              <a:t>Denodo</a:t>
            </a:r>
            <a:r>
              <a:rPr lang="ja-JP" altLang="en-US" sz="2800" dirty="0"/>
              <a:t>からの連携などを検討する</a:t>
            </a:r>
            <a:endParaRPr lang="en-US" altLang="ja-JP" sz="2800" dirty="0"/>
          </a:p>
          <a:p>
            <a:endParaRPr lang="en-US" altLang="ja-JP" sz="2800" dirty="0"/>
          </a:p>
          <a:p>
            <a:r>
              <a:rPr lang="ja-JP" altLang="en-US" sz="2800" dirty="0"/>
              <a:t>　社内のデータ集約と</a:t>
            </a:r>
            <a:r>
              <a:rPr lang="en-US" altLang="ja-JP" sz="2800" dirty="0"/>
              <a:t>BIM</a:t>
            </a:r>
            <a:r>
              <a:rPr lang="ja-JP" altLang="en-US" sz="2800" dirty="0"/>
              <a:t>データ基盤との連携を考証する</a:t>
            </a:r>
          </a:p>
        </p:txBody>
      </p:sp>
      <p:sp>
        <p:nvSpPr>
          <p:cNvPr id="8" name="正方形/長方形 7">
            <a:extLst>
              <a:ext uri="{FF2B5EF4-FFF2-40B4-BE49-F238E27FC236}">
                <a16:creationId xmlns:a16="http://schemas.microsoft.com/office/drawing/2014/main" id="{3EEF47DD-6EA1-401B-B9E4-B130E21D0379}"/>
              </a:ext>
            </a:extLst>
          </p:cNvPr>
          <p:cNvSpPr/>
          <p:nvPr/>
        </p:nvSpPr>
        <p:spPr>
          <a:xfrm>
            <a:off x="2421082" y="6265804"/>
            <a:ext cx="9596853" cy="523220"/>
          </a:xfrm>
          <a:prstGeom prst="rect">
            <a:avLst/>
          </a:prstGeom>
        </p:spPr>
        <p:txBody>
          <a:bodyPr wrap="square">
            <a:spAutoFit/>
          </a:bodyPr>
          <a:lstStyle/>
          <a:p>
            <a:r>
              <a:rPr lang="en-US" altLang="ja-JP" sz="2800" dirty="0"/>
              <a:t>PLM</a:t>
            </a:r>
            <a:r>
              <a:rPr lang="ja-JP" altLang="en-US" sz="2800" dirty="0"/>
              <a:t>等の研究開発後の実務の受け皿となることを目指す</a:t>
            </a:r>
          </a:p>
        </p:txBody>
      </p:sp>
    </p:spTree>
    <p:extLst>
      <p:ext uri="{BB962C8B-B14F-4D97-AF65-F5344CB8AC3E}">
        <p14:creationId xmlns:p14="http://schemas.microsoft.com/office/powerpoint/2010/main" val="3857920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8D8173A1-1379-4381-B2F0-6C94215960C1}"/>
              </a:ext>
            </a:extLst>
          </p:cNvPr>
          <p:cNvSpPr txBox="1"/>
          <p:nvPr/>
        </p:nvSpPr>
        <p:spPr>
          <a:xfrm>
            <a:off x="189413" y="247646"/>
            <a:ext cx="11813196" cy="584775"/>
          </a:xfrm>
          <a:prstGeom prst="rect">
            <a:avLst/>
          </a:prstGeom>
          <a:noFill/>
          <a:ln>
            <a:noFill/>
          </a:ln>
        </p:spPr>
        <p:txBody>
          <a:bodyPr wrap="square" rtlCol="0">
            <a:spAutoFit/>
          </a:bodyPr>
          <a:lstStyle/>
          <a:p>
            <a:r>
              <a:rPr kumimoji="1" lang="ja-JP" altLang="en-US" sz="3200" dirty="0">
                <a:latin typeface="BIZ UDPゴシック" panose="020B0400000000000000" pitchFamily="50" charset="-128"/>
                <a:ea typeface="BIZ UDPゴシック" panose="020B0400000000000000" pitchFamily="50" charset="-128"/>
              </a:rPr>
              <a:t>第三部内方針策定</a:t>
            </a:r>
            <a:endParaRPr kumimoji="1" lang="en-US" altLang="ja-JP" sz="3200" dirty="0">
              <a:latin typeface="BIZ UDPゴシック" panose="020B0400000000000000" pitchFamily="50" charset="-128"/>
              <a:ea typeface="BIZ UDPゴシック" panose="020B0400000000000000" pitchFamily="50" charset="-128"/>
            </a:endParaRPr>
          </a:p>
        </p:txBody>
      </p:sp>
      <p:cxnSp>
        <p:nvCxnSpPr>
          <p:cNvPr id="4" name="直線コネクタ 3">
            <a:extLst>
              <a:ext uri="{FF2B5EF4-FFF2-40B4-BE49-F238E27FC236}">
                <a16:creationId xmlns:a16="http://schemas.microsoft.com/office/drawing/2014/main" id="{4B32F5C4-38FD-4A44-936B-498595483EC7}"/>
              </a:ext>
            </a:extLst>
          </p:cNvPr>
          <p:cNvCxnSpPr>
            <a:cxnSpLocks/>
          </p:cNvCxnSpPr>
          <p:nvPr/>
        </p:nvCxnSpPr>
        <p:spPr>
          <a:xfrm>
            <a:off x="189392" y="832421"/>
            <a:ext cx="11828543" cy="0"/>
          </a:xfrm>
          <a:prstGeom prst="line">
            <a:avLst/>
          </a:prstGeom>
        </p:spPr>
        <p:style>
          <a:lnRef idx="1">
            <a:schemeClr val="dk1"/>
          </a:lnRef>
          <a:fillRef idx="0">
            <a:schemeClr val="dk1"/>
          </a:fillRef>
          <a:effectRef idx="0">
            <a:schemeClr val="dk1"/>
          </a:effectRef>
          <a:fontRef idx="minor">
            <a:schemeClr val="tx1"/>
          </a:fontRef>
        </p:style>
      </p:cxnSp>
      <p:sp>
        <p:nvSpPr>
          <p:cNvPr id="14" name="正方形/長方形 13">
            <a:extLst>
              <a:ext uri="{FF2B5EF4-FFF2-40B4-BE49-F238E27FC236}">
                <a16:creationId xmlns:a16="http://schemas.microsoft.com/office/drawing/2014/main" id="{A49AABCC-3879-4C89-9665-955CC48AB18D}"/>
              </a:ext>
            </a:extLst>
          </p:cNvPr>
          <p:cNvSpPr/>
          <p:nvPr/>
        </p:nvSpPr>
        <p:spPr>
          <a:xfrm>
            <a:off x="870012" y="1880561"/>
            <a:ext cx="10306974" cy="2554545"/>
          </a:xfrm>
          <a:prstGeom prst="rect">
            <a:avLst/>
          </a:prstGeom>
        </p:spPr>
        <p:txBody>
          <a:bodyPr wrap="square">
            <a:spAutoFit/>
          </a:bodyPr>
          <a:lstStyle/>
          <a:p>
            <a:r>
              <a:rPr lang="en-US" altLang="ja-JP" sz="3200" dirty="0"/>
              <a:t>2020/</a:t>
            </a:r>
            <a:r>
              <a:rPr lang="ja-JP" altLang="en-US" sz="3200" dirty="0"/>
              <a:t>年内　までに</a:t>
            </a:r>
            <a:r>
              <a:rPr lang="en-US" altLang="ja-JP" sz="3200" dirty="0" err="1"/>
              <a:t>iPD</a:t>
            </a:r>
            <a:r>
              <a:rPr lang="ja-JP" altLang="en-US" sz="3200" dirty="0"/>
              <a:t>内で使用できるようにする。</a:t>
            </a:r>
            <a:endParaRPr lang="en-US" altLang="ja-JP" sz="3200" dirty="0"/>
          </a:p>
          <a:p>
            <a:endParaRPr lang="en-US" altLang="ja-JP" sz="3200" dirty="0"/>
          </a:p>
          <a:p>
            <a:r>
              <a:rPr lang="ja-JP" altLang="en-US" sz="3200" dirty="0"/>
              <a:t>１．ユーザー管理の方法、作りこみ</a:t>
            </a:r>
            <a:endParaRPr lang="en-US" altLang="ja-JP" sz="3200" dirty="0"/>
          </a:p>
          <a:p>
            <a:r>
              <a:rPr lang="ja-JP" altLang="en-US" sz="3200" dirty="0"/>
              <a:t>２．報告案件ビューの作りこみ</a:t>
            </a:r>
            <a:endParaRPr lang="en-US" altLang="ja-JP" sz="3200" dirty="0"/>
          </a:p>
          <a:p>
            <a:r>
              <a:rPr lang="ja-JP" altLang="en-US" sz="3200" dirty="0"/>
              <a:t>３．その他のシステムの作りこみ</a:t>
            </a:r>
          </a:p>
        </p:txBody>
      </p:sp>
      <p:sp>
        <p:nvSpPr>
          <p:cNvPr id="10" name="正方形/長方形 9">
            <a:extLst>
              <a:ext uri="{FF2B5EF4-FFF2-40B4-BE49-F238E27FC236}">
                <a16:creationId xmlns:a16="http://schemas.microsoft.com/office/drawing/2014/main" id="{2600811A-DF4B-4FCA-A183-9F679449A383}"/>
              </a:ext>
            </a:extLst>
          </p:cNvPr>
          <p:cNvSpPr/>
          <p:nvPr/>
        </p:nvSpPr>
        <p:spPr>
          <a:xfrm>
            <a:off x="373036" y="1113505"/>
            <a:ext cx="9557445" cy="584775"/>
          </a:xfrm>
          <a:prstGeom prst="rect">
            <a:avLst/>
          </a:prstGeom>
        </p:spPr>
        <p:txBody>
          <a:bodyPr wrap="square">
            <a:spAutoFit/>
          </a:bodyPr>
          <a:lstStyle/>
          <a:p>
            <a:r>
              <a:rPr lang="ja-JP" altLang="en-US" sz="3200" dirty="0"/>
              <a:t>マイルストーンの設定</a:t>
            </a:r>
          </a:p>
        </p:txBody>
      </p:sp>
    </p:spTree>
    <p:extLst>
      <p:ext uri="{BB962C8B-B14F-4D97-AF65-F5344CB8AC3E}">
        <p14:creationId xmlns:p14="http://schemas.microsoft.com/office/powerpoint/2010/main" val="2585012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8D8173A1-1379-4381-B2F0-6C94215960C1}"/>
              </a:ext>
            </a:extLst>
          </p:cNvPr>
          <p:cNvSpPr txBox="1"/>
          <p:nvPr/>
        </p:nvSpPr>
        <p:spPr>
          <a:xfrm>
            <a:off x="189413" y="247646"/>
            <a:ext cx="11813196" cy="584775"/>
          </a:xfrm>
          <a:prstGeom prst="rect">
            <a:avLst/>
          </a:prstGeom>
          <a:noFill/>
          <a:ln>
            <a:noFill/>
          </a:ln>
        </p:spPr>
        <p:txBody>
          <a:bodyPr wrap="square" rtlCol="0">
            <a:spAutoFit/>
          </a:bodyPr>
          <a:lstStyle/>
          <a:p>
            <a:r>
              <a:rPr kumimoji="1" lang="en-US" altLang="ja-JP" sz="3200" dirty="0">
                <a:latin typeface="BIZ UDPゴシック" panose="020B0400000000000000" pitchFamily="50" charset="-128"/>
                <a:ea typeface="BIZ UDPゴシック" panose="020B0400000000000000" pitchFamily="50" charset="-128"/>
              </a:rPr>
              <a:t>CCC</a:t>
            </a:r>
            <a:r>
              <a:rPr kumimoji="1" lang="ja-JP" altLang="en-US" sz="3200" dirty="0">
                <a:latin typeface="BIZ UDPゴシック" panose="020B0400000000000000" pitchFamily="50" charset="-128"/>
                <a:ea typeface="BIZ UDPゴシック" panose="020B0400000000000000" pitchFamily="50" charset="-128"/>
              </a:rPr>
              <a:t>の目的</a:t>
            </a:r>
            <a:endParaRPr kumimoji="1" lang="en-US" altLang="ja-JP" sz="3200" dirty="0">
              <a:latin typeface="BIZ UDPゴシック" panose="020B0400000000000000" pitchFamily="50" charset="-128"/>
              <a:ea typeface="BIZ UDPゴシック" panose="020B0400000000000000" pitchFamily="50" charset="-128"/>
            </a:endParaRPr>
          </a:p>
        </p:txBody>
      </p:sp>
      <p:cxnSp>
        <p:nvCxnSpPr>
          <p:cNvPr id="4" name="直線コネクタ 3">
            <a:extLst>
              <a:ext uri="{FF2B5EF4-FFF2-40B4-BE49-F238E27FC236}">
                <a16:creationId xmlns:a16="http://schemas.microsoft.com/office/drawing/2014/main" id="{4B32F5C4-38FD-4A44-936B-498595483EC7}"/>
              </a:ext>
            </a:extLst>
          </p:cNvPr>
          <p:cNvCxnSpPr>
            <a:cxnSpLocks/>
          </p:cNvCxnSpPr>
          <p:nvPr/>
        </p:nvCxnSpPr>
        <p:spPr>
          <a:xfrm>
            <a:off x="189392" y="832421"/>
            <a:ext cx="11828543" cy="0"/>
          </a:xfrm>
          <a:prstGeom prst="line">
            <a:avLst/>
          </a:prstGeom>
        </p:spPr>
        <p:style>
          <a:lnRef idx="1">
            <a:schemeClr val="dk1"/>
          </a:lnRef>
          <a:fillRef idx="0">
            <a:schemeClr val="dk1"/>
          </a:fillRef>
          <a:effectRef idx="0">
            <a:schemeClr val="dk1"/>
          </a:effectRef>
          <a:fontRef idx="minor">
            <a:schemeClr val="tx1"/>
          </a:fontRef>
        </p:style>
      </p:cxnSp>
      <p:sp>
        <p:nvSpPr>
          <p:cNvPr id="14" name="正方形/長方形 13">
            <a:extLst>
              <a:ext uri="{FF2B5EF4-FFF2-40B4-BE49-F238E27FC236}">
                <a16:creationId xmlns:a16="http://schemas.microsoft.com/office/drawing/2014/main" id="{A49AABCC-3879-4C89-9665-955CC48AB18D}"/>
              </a:ext>
            </a:extLst>
          </p:cNvPr>
          <p:cNvSpPr/>
          <p:nvPr/>
        </p:nvSpPr>
        <p:spPr>
          <a:xfrm>
            <a:off x="1727082" y="2644170"/>
            <a:ext cx="8753162" cy="1569660"/>
          </a:xfrm>
          <a:prstGeom prst="rect">
            <a:avLst/>
          </a:prstGeom>
        </p:spPr>
        <p:txBody>
          <a:bodyPr wrap="square">
            <a:spAutoFit/>
          </a:bodyPr>
          <a:lstStyle/>
          <a:p>
            <a:r>
              <a:rPr lang="ja-JP" altLang="en-US" sz="3200" dirty="0"/>
              <a:t>業務最適化を目指した情報集約の基盤を作り、</a:t>
            </a:r>
            <a:endParaRPr lang="en-US" altLang="ja-JP" sz="3200" dirty="0"/>
          </a:p>
          <a:p>
            <a:r>
              <a:rPr lang="ja-JP" altLang="en-US" sz="3200" dirty="0"/>
              <a:t>データ・情報利用による会社全体における</a:t>
            </a:r>
            <a:endParaRPr lang="en-US" altLang="ja-JP" sz="3200" dirty="0"/>
          </a:p>
          <a:p>
            <a:r>
              <a:rPr lang="ja-JP" altLang="en-US" sz="3200" dirty="0"/>
              <a:t>業務効率化の可能性の探求を促す</a:t>
            </a:r>
          </a:p>
        </p:txBody>
      </p:sp>
    </p:spTree>
    <p:extLst>
      <p:ext uri="{BB962C8B-B14F-4D97-AF65-F5344CB8AC3E}">
        <p14:creationId xmlns:p14="http://schemas.microsoft.com/office/powerpoint/2010/main" val="2682972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A49AABCC-3879-4C89-9665-955CC48AB18D}"/>
              </a:ext>
            </a:extLst>
          </p:cNvPr>
          <p:cNvSpPr/>
          <p:nvPr/>
        </p:nvSpPr>
        <p:spPr>
          <a:xfrm>
            <a:off x="1719419" y="3136612"/>
            <a:ext cx="8753162" cy="584775"/>
          </a:xfrm>
          <a:prstGeom prst="rect">
            <a:avLst/>
          </a:prstGeom>
        </p:spPr>
        <p:txBody>
          <a:bodyPr wrap="square">
            <a:spAutoFit/>
          </a:bodyPr>
          <a:lstStyle/>
          <a:p>
            <a:pPr algn="ctr"/>
            <a:r>
              <a:rPr lang="ja-JP" altLang="en-US" sz="3200" b="1" dirty="0">
                <a:latin typeface="BIZ UDPゴシック" panose="020B0400000000000000" pitchFamily="50" charset="-128"/>
                <a:ea typeface="BIZ UDPゴシック" panose="020B0400000000000000" pitchFamily="50" charset="-128"/>
              </a:rPr>
              <a:t>各機能</a:t>
            </a:r>
            <a:r>
              <a:rPr lang="ja-JP" altLang="en-US" sz="3200" b="1" dirty="0"/>
              <a:t>概要紹介</a:t>
            </a:r>
          </a:p>
        </p:txBody>
      </p:sp>
    </p:spTree>
    <p:extLst>
      <p:ext uri="{BB962C8B-B14F-4D97-AF65-F5344CB8AC3E}">
        <p14:creationId xmlns:p14="http://schemas.microsoft.com/office/powerpoint/2010/main" val="262534053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904</TotalTime>
  <Words>961</Words>
  <Application>Microsoft Office PowerPoint</Application>
  <PresentationFormat>ワイド画面</PresentationFormat>
  <Paragraphs>166</Paragraphs>
  <Slides>27</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27</vt:i4>
      </vt:variant>
    </vt:vector>
  </HeadingPairs>
  <TitlesOfParts>
    <vt:vector size="32" baseType="lpstr">
      <vt:lpstr>BIZ UDPゴシック</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CCC</dc:title>
  <dc:creator>竹内澄人</dc:creator>
  <cp:lastModifiedBy>竹内澄人</cp:lastModifiedBy>
  <cp:revision>75</cp:revision>
  <dcterms:created xsi:type="dcterms:W3CDTF">2020-10-06T08:25:03Z</dcterms:created>
  <dcterms:modified xsi:type="dcterms:W3CDTF">2020-12-15T02:45:18Z</dcterms:modified>
</cp:coreProperties>
</file>